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Poppins Bold" panose="020B0604020202020204" charset="0"/>
      <p:regular r:id="rId21"/>
    </p:embeddedFont>
    <p:embeddedFont>
      <p:font typeface="Poppins Light" panose="020B0604020202020204" charset="0"/>
      <p:regular r:id="rId22"/>
      <p:bold r:id="rId23"/>
    </p:embeddedFont>
    <p:embeddedFont>
      <p:font typeface="Poppins Medium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>
        <p:guide orient="horz" pos="216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Poppins Bold" panose="020B060402020202020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Poppins Bold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Poppins Bold" panose="020B060402020202020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ppins Bold" panose="020B060402020202020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oppins Bold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oppins Bold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oppins Bold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oppins Bold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oppins Bold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1371600"/>
            <a:ext cx="3844738" cy="1988214"/>
            <a:chOff x="0" y="0"/>
            <a:chExt cx="12936404" cy="5301904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12936404" cy="682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80"/>
                </a:lnSpc>
              </a:pPr>
              <a:r>
                <a:rPr lang="en-US" sz="1600" b="1" i="0" spc="80">
                  <a:solidFill>
                    <a:srgbClr val="F4F4EA"/>
                  </a:solidFill>
                  <a:latin typeface="Poppins Medium"/>
                </a:rPr>
                <a:t>WordCamp Davao 2019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47005"/>
              <a:ext cx="12936404" cy="4054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5830"/>
                </a:lnSpc>
              </a:pPr>
              <a:r>
                <a:rPr lang="en-US" sz="5500" b="1" spc="-94" dirty="0">
                  <a:solidFill>
                    <a:srgbClr val="F4F4EA"/>
                  </a:solidFill>
                  <a:latin typeface="Poppins Bold" panose="020B0604020202020204" charset="0"/>
                </a:rPr>
                <a:t>WordPress Multi-site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4350" y="4798622"/>
            <a:ext cx="4785789" cy="687779"/>
            <a:chOff x="0" y="0"/>
            <a:chExt cx="12762102" cy="1834076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12708225" cy="1200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20"/>
                </a:lnSpc>
              </a:pPr>
              <a:r>
                <a:rPr lang="en-US" sz="1400" b="0" i="0" spc="196">
                  <a:solidFill>
                    <a:srgbClr val="F4F4EA"/>
                  </a:solidFill>
                  <a:latin typeface="Poppins Light"/>
                </a:rPr>
                <a:t>AFFORDABLE AND EASY WAY</a:t>
              </a:r>
            </a:p>
            <a:p>
              <a:pPr>
                <a:lnSpc>
                  <a:spcPts val="1820"/>
                </a:lnSpc>
              </a:pPr>
              <a:r>
                <a:rPr lang="en-US" sz="1400" b="0" i="0" spc="196">
                  <a:solidFill>
                    <a:srgbClr val="F4F4EA"/>
                  </a:solidFill>
                  <a:latin typeface="Poppins Light"/>
                </a:rPr>
                <a:t>TO MANAGE MULTIPLE DOMAINS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1764254"/>
              <a:ext cx="12762102" cy="69822"/>
            </a:xfrm>
            <a:prstGeom prst="rect">
              <a:avLst/>
            </a:prstGeom>
            <a:solidFill>
              <a:srgbClr val="F4F4E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28936" r="28936"/>
          <a:stretch>
            <a:fillRect/>
          </a:stretch>
        </p:blipFill>
        <p:spPr>
          <a:xfrm>
            <a:off x="5883521" y="727429"/>
            <a:ext cx="3407363" cy="5388807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7006695" y="703660"/>
            <a:ext cx="1222353" cy="5436345"/>
          </a:xfrm>
          <a:prstGeom prst="rect">
            <a:avLst/>
          </a:prstGeom>
          <a:solidFill>
            <a:srgbClr val="94C8D2">
              <a:alpha val="29803"/>
            </a:srgbClr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19675" y="1371600"/>
            <a:ext cx="3609975" cy="1809750"/>
          </a:xfrm>
          <a:prstGeom prst="rect">
            <a:avLst/>
          </a:prstGeom>
          <a:solidFill>
            <a:srgbClr val="286A6C">
              <a:alpha val="4705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133" r="30133"/>
          <a:stretch>
            <a:fillRect/>
          </a:stretch>
        </p:blipFill>
        <p:spPr>
          <a:xfrm>
            <a:off x="4838700" y="1371600"/>
            <a:ext cx="1079509" cy="181013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019675" y="3676266"/>
            <a:ext cx="3609975" cy="1809750"/>
          </a:xfrm>
          <a:prstGeom prst="rect">
            <a:avLst/>
          </a:prstGeom>
          <a:solidFill>
            <a:srgbClr val="286A6C">
              <a:alpha val="4705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30133" r="30133"/>
          <a:stretch>
            <a:fillRect/>
          </a:stretch>
        </p:blipFill>
        <p:spPr>
          <a:xfrm>
            <a:off x="4838700" y="3676266"/>
            <a:ext cx="1079509" cy="1810134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95325" y="3676266"/>
            <a:ext cx="3609975" cy="1809750"/>
          </a:xfrm>
          <a:prstGeom prst="rect">
            <a:avLst/>
          </a:prstGeom>
          <a:solidFill>
            <a:srgbClr val="286A6C">
              <a:alpha val="4705"/>
            </a:srgb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30133" r="30133"/>
          <a:stretch>
            <a:fillRect/>
          </a:stretch>
        </p:blipFill>
        <p:spPr>
          <a:xfrm>
            <a:off x="514350" y="3676266"/>
            <a:ext cx="1079509" cy="1810134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-249063" y="1373261"/>
            <a:ext cx="4600243" cy="1808474"/>
          </a:xfrm>
          <a:prstGeom prst="rect">
            <a:avLst/>
          </a:prstGeom>
          <a:solidFill>
            <a:srgbClr val="286A6C"/>
          </a:solidFill>
        </p:spPr>
      </p:sp>
      <p:sp>
        <p:nvSpPr>
          <p:cNvPr id="9" name="TextBox 9"/>
          <p:cNvSpPr txBox="1"/>
          <p:nvPr/>
        </p:nvSpPr>
        <p:spPr>
          <a:xfrm>
            <a:off x="514350" y="1586706"/>
            <a:ext cx="345412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75"/>
              </a:lnSpc>
            </a:pPr>
            <a:r>
              <a:rPr lang="en-US" sz="2750" b="0" i="0" spc="83">
                <a:solidFill>
                  <a:srgbClr val="F4F4EA"/>
                </a:solidFill>
                <a:latin typeface="Poppins Medium"/>
              </a:rPr>
              <a:t>Why Multi-Site saves you time and money?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851352" y="3837390"/>
            <a:ext cx="2198556" cy="569050"/>
            <a:chOff x="0" y="0"/>
            <a:chExt cx="5862815" cy="151746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5862815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ONE LICENSE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12617"/>
              <a:ext cx="5862815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Multiple Websites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51352" y="5066584"/>
            <a:ext cx="2198556" cy="242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r>
              <a:rPr lang="en-US" sz="1300" b="0" i="0" spc="13">
                <a:solidFill>
                  <a:srgbClr val="286A6C"/>
                </a:solidFill>
                <a:latin typeface="Poppins Light"/>
              </a:rPr>
              <a:t>You only spend once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177446" y="1543960"/>
            <a:ext cx="2198556" cy="845275"/>
            <a:chOff x="0" y="0"/>
            <a:chExt cx="5862815" cy="225406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8100"/>
              <a:ext cx="5862815" cy="1453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ONE INSTALLATION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549217"/>
              <a:ext cx="5862815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Multiple Websites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77446" y="2773154"/>
            <a:ext cx="2198556" cy="242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r>
              <a:rPr lang="en-US" sz="1300" b="0" i="0" spc="13">
                <a:solidFill>
                  <a:srgbClr val="286A6C"/>
                </a:solidFill>
                <a:latin typeface="Poppins Light"/>
              </a:rPr>
              <a:t>Build New Sites Fast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177446" y="3837390"/>
            <a:ext cx="2198556" cy="569050"/>
            <a:chOff x="0" y="0"/>
            <a:chExt cx="5862815" cy="1517467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38100"/>
              <a:ext cx="5862815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WORRY-FREE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12617"/>
              <a:ext cx="5862815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Delegate with ease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177446" y="5066584"/>
            <a:ext cx="2198556" cy="242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50"/>
              </a:lnSpc>
            </a:pPr>
            <a:r>
              <a:rPr lang="en-US" sz="1300" b="0" i="0" spc="13">
                <a:solidFill>
                  <a:srgbClr val="286A6C"/>
                </a:solidFill>
                <a:latin typeface="Poppins Light"/>
              </a:rPr>
              <a:t>Help others to help you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0930" b="209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3268135"/>
            <a:ext cx="4719249" cy="2218266"/>
            <a:chOff x="0" y="0"/>
            <a:chExt cx="9284845" cy="4364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84845" cy="4364307"/>
            </a:xfrm>
            <a:custGeom>
              <a:avLst/>
              <a:gdLst/>
              <a:ahLst/>
              <a:cxnLst/>
              <a:rect l="l" t="t" r="r" b="b"/>
              <a:pathLst>
                <a:path w="9284845" h="4364307">
                  <a:moveTo>
                    <a:pt x="0" y="0"/>
                  </a:moveTo>
                  <a:lnTo>
                    <a:pt x="0" y="4364307"/>
                  </a:lnTo>
                  <a:lnTo>
                    <a:pt x="9284845" y="4364307"/>
                  </a:lnTo>
                  <a:lnTo>
                    <a:pt x="9284845" y="0"/>
                  </a:lnTo>
                  <a:lnTo>
                    <a:pt x="0" y="0"/>
                  </a:lnTo>
                  <a:close/>
                  <a:moveTo>
                    <a:pt x="9223885" y="4303347"/>
                  </a:moveTo>
                  <a:lnTo>
                    <a:pt x="59690" y="4303347"/>
                  </a:lnTo>
                  <a:lnTo>
                    <a:pt x="59690" y="59690"/>
                  </a:lnTo>
                  <a:lnTo>
                    <a:pt x="9223885" y="59690"/>
                  </a:lnTo>
                  <a:lnTo>
                    <a:pt x="9223885" y="4303347"/>
                  </a:lnTo>
                  <a:close/>
                </a:path>
              </a:pathLst>
            </a:custGeom>
            <a:solidFill>
              <a:srgbClr val="F4F4E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33130" y="4134483"/>
            <a:ext cx="4081689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900"/>
              </a:lnSpc>
            </a:pPr>
            <a:r>
              <a:rPr lang="en-US" sz="3250" b="1" spc="-33" dirty="0">
                <a:solidFill>
                  <a:srgbClr val="F4F4EA"/>
                </a:solidFill>
                <a:latin typeface="Poppins Bold" panose="020B0604020202020204" charset="0"/>
              </a:rPr>
              <a:t>What do we want?</a:t>
            </a:r>
          </a:p>
        </p:txBody>
      </p:sp>
      <p:sp>
        <p:nvSpPr>
          <p:cNvPr id="5" name="AutoShape 5"/>
          <p:cNvSpPr/>
          <p:nvPr/>
        </p:nvSpPr>
        <p:spPr>
          <a:xfrm>
            <a:off x="5582432" y="3273103"/>
            <a:ext cx="3047218" cy="2213297"/>
          </a:xfrm>
          <a:prstGeom prst="rect">
            <a:avLst/>
          </a:prstGeom>
          <a:solidFill>
            <a:srgbClr val="F4F4EA"/>
          </a:solidFill>
        </p:spPr>
      </p:sp>
      <p:sp>
        <p:nvSpPr>
          <p:cNvPr id="6" name="TextBox 6"/>
          <p:cNvSpPr txBox="1"/>
          <p:nvPr/>
        </p:nvSpPr>
        <p:spPr>
          <a:xfrm>
            <a:off x="5888295" y="4095272"/>
            <a:ext cx="243549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10"/>
              </a:lnSpc>
            </a:pPr>
            <a:r>
              <a:rPr lang="en-US" sz="1700" b="1" i="0" spc="170">
                <a:solidFill>
                  <a:srgbClr val="286A6C"/>
                </a:solidFill>
                <a:latin typeface="Poppins Light"/>
              </a:rPr>
              <a:t>A SMART TOOL/PLATFORM.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3893" r="13893"/>
          <a:stretch>
            <a:fillRect/>
          </a:stretch>
        </p:blipFill>
        <p:spPr>
          <a:xfrm>
            <a:off x="4191836" y="1381783"/>
            <a:ext cx="4437814" cy="409443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732021" y="1381783"/>
            <a:ext cx="1357444" cy="4094435"/>
          </a:xfrm>
          <a:prstGeom prst="rect">
            <a:avLst/>
          </a:prstGeom>
          <a:solidFill>
            <a:srgbClr val="94C8D2">
              <a:alpha val="29803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514350" y="4667135"/>
            <a:ext cx="3161886" cy="819266"/>
            <a:chOff x="0" y="0"/>
            <a:chExt cx="8431694" cy="2184708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0"/>
              <a:ext cx="8423505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F4F4EA"/>
                  </a:solidFill>
                  <a:latin typeface="Poppins Light"/>
                </a:rPr>
                <a:t>Do more with less. Spend less with more.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113857"/>
              <a:ext cx="8431694" cy="70851"/>
            </a:xfrm>
            <a:prstGeom prst="rect">
              <a:avLst/>
            </a:prstGeom>
            <a:solidFill>
              <a:srgbClr val="F4F4EA"/>
            </a:solidFill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63" r="5563"/>
          <a:stretch>
            <a:fillRect/>
          </a:stretch>
        </p:blipFill>
        <p:spPr>
          <a:xfrm>
            <a:off x="514350" y="3439464"/>
            <a:ext cx="2426652" cy="20478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3433" r="33433"/>
          <a:stretch>
            <a:fillRect/>
          </a:stretch>
        </p:blipFill>
        <p:spPr>
          <a:xfrm>
            <a:off x="3034633" y="1372539"/>
            <a:ext cx="2046351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17589" y="1372539"/>
            <a:ext cx="2413906" cy="1976438"/>
            <a:chOff x="0" y="0"/>
            <a:chExt cx="2271822" cy="18601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71822" cy="1860104"/>
            </a:xfrm>
            <a:custGeom>
              <a:avLst/>
              <a:gdLst/>
              <a:ahLst/>
              <a:cxnLst/>
              <a:rect l="l" t="t" r="r" b="b"/>
              <a:pathLst>
                <a:path w="2271822" h="1860104">
                  <a:moveTo>
                    <a:pt x="0" y="0"/>
                  </a:moveTo>
                  <a:lnTo>
                    <a:pt x="2271822" y="0"/>
                  </a:lnTo>
                  <a:lnTo>
                    <a:pt x="2271822" y="1860104"/>
                  </a:lnTo>
                  <a:lnTo>
                    <a:pt x="0" y="1860104"/>
                  </a:lnTo>
                  <a:close/>
                </a:path>
              </a:pathLst>
            </a:custGeom>
            <a:solidFill>
              <a:srgbClr val="286A6C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5182407" y="3438508"/>
            <a:ext cx="3448767" cy="2047893"/>
          </a:xfrm>
          <a:prstGeom prst="rect">
            <a:avLst/>
          </a:prstGeom>
          <a:solidFill>
            <a:srgbClr val="286A6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8353" b="8353"/>
          <a:stretch>
            <a:fillRect/>
          </a:stretch>
        </p:blipFill>
        <p:spPr>
          <a:xfrm>
            <a:off x="5182407" y="1366838"/>
            <a:ext cx="3447243" cy="19812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25093" y="2059305"/>
            <a:ext cx="1998898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40"/>
              </a:lnSpc>
            </a:pPr>
            <a:r>
              <a:rPr lang="en-US" sz="1800" b="0" spc="90" dirty="0">
                <a:solidFill>
                  <a:srgbClr val="F4F4EA"/>
                </a:solidFill>
                <a:latin typeface="Poppins Bold" panose="020B0604020202020204" charset="0"/>
              </a:rPr>
              <a:t>WORDPRESS MULTI-SITE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07264" y="4016124"/>
            <a:ext cx="2797529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50"/>
              </a:lnSpc>
            </a:pPr>
            <a:r>
              <a:rPr lang="en-US" sz="1500" b="0" i="0" spc="15">
                <a:solidFill>
                  <a:srgbClr val="F4F4EA"/>
                </a:solidFill>
                <a:latin typeface="Poppins Light"/>
              </a:rPr>
              <a:t>The CMS for developers who understand the business needs.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3446632" y="1366838"/>
            <a:ext cx="1222353" cy="4114800"/>
          </a:xfrm>
          <a:prstGeom prst="rect">
            <a:avLst/>
          </a:prstGeom>
          <a:solidFill>
            <a:srgbClr val="94C8D2">
              <a:alpha val="29803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6295615" y="1366838"/>
            <a:ext cx="1222353" cy="1985117"/>
          </a:xfrm>
          <a:prstGeom prst="rect">
            <a:avLst/>
          </a:prstGeom>
          <a:solidFill>
            <a:srgbClr val="94C8D2">
              <a:alpha val="29803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1116500" y="3439464"/>
            <a:ext cx="1222353" cy="2042162"/>
          </a:xfrm>
          <a:prstGeom prst="rect">
            <a:avLst/>
          </a:prstGeom>
          <a:solidFill>
            <a:srgbClr val="94C8D2">
              <a:alpha val="29803"/>
            </a:srgbClr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4350" y="2514600"/>
            <a:ext cx="3952875" cy="1400175"/>
          </a:xfrm>
          <a:prstGeom prst="rect">
            <a:avLst/>
          </a:prstGeom>
          <a:solidFill>
            <a:srgbClr val="F4F4EA"/>
          </a:solidFill>
        </p:spPr>
      </p:sp>
      <p:sp>
        <p:nvSpPr>
          <p:cNvPr id="3" name="AutoShape 3"/>
          <p:cNvSpPr/>
          <p:nvPr/>
        </p:nvSpPr>
        <p:spPr>
          <a:xfrm>
            <a:off x="514350" y="4086225"/>
            <a:ext cx="3952875" cy="1400175"/>
          </a:xfrm>
          <a:prstGeom prst="rect">
            <a:avLst/>
          </a:prstGeom>
          <a:solidFill>
            <a:srgbClr val="F4F4EA"/>
          </a:solidFill>
        </p:spPr>
      </p:sp>
      <p:sp>
        <p:nvSpPr>
          <p:cNvPr id="4" name="AutoShape 4"/>
          <p:cNvSpPr/>
          <p:nvPr/>
        </p:nvSpPr>
        <p:spPr>
          <a:xfrm>
            <a:off x="4676775" y="2514600"/>
            <a:ext cx="3952875" cy="1400175"/>
          </a:xfrm>
          <a:prstGeom prst="rect">
            <a:avLst/>
          </a:prstGeom>
          <a:solidFill>
            <a:srgbClr val="F4F4EA"/>
          </a:solidFill>
        </p:spPr>
      </p:sp>
      <p:sp>
        <p:nvSpPr>
          <p:cNvPr id="5" name="AutoShape 5"/>
          <p:cNvSpPr/>
          <p:nvPr/>
        </p:nvSpPr>
        <p:spPr>
          <a:xfrm>
            <a:off x="4676775" y="4086225"/>
            <a:ext cx="3952875" cy="1400175"/>
          </a:xfrm>
          <a:prstGeom prst="rect">
            <a:avLst/>
          </a:prstGeom>
          <a:solidFill>
            <a:srgbClr val="F4F4EA"/>
          </a:solidFill>
        </p:spPr>
      </p:sp>
      <p:grpSp>
        <p:nvGrpSpPr>
          <p:cNvPr id="6" name="Group 6"/>
          <p:cNvGrpSpPr/>
          <p:nvPr/>
        </p:nvGrpSpPr>
        <p:grpSpPr>
          <a:xfrm>
            <a:off x="716476" y="2740535"/>
            <a:ext cx="3548623" cy="829244"/>
            <a:chOff x="0" y="0"/>
            <a:chExt cx="9462993" cy="2211316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946299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DOMAIN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62271"/>
              <a:ext cx="9462993" cy="124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50"/>
                </a:lnSpc>
              </a:pPr>
              <a:r>
                <a:rPr lang="en-US" sz="1300" b="0" i="0" spc="13">
                  <a:solidFill>
                    <a:srgbClr val="286A6C"/>
                  </a:solidFill>
                  <a:latin typeface="Poppins Light"/>
                </a:rPr>
                <a:t>Choose a Registrar depending on your needs. (.com, .ph, .org, etc.)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78901" y="2740535"/>
            <a:ext cx="3548623" cy="829244"/>
            <a:chOff x="0" y="0"/>
            <a:chExt cx="9462993" cy="221131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100"/>
              <a:ext cx="946299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RELIABLE HOSTING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62271"/>
              <a:ext cx="9462993" cy="124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50"/>
                </a:lnSpc>
              </a:pPr>
              <a:r>
                <a:rPr lang="en-US" sz="1300" b="0" i="0" spc="13">
                  <a:solidFill>
                    <a:srgbClr val="286A6C"/>
                  </a:solidFill>
                  <a:latin typeface="Poppins Light"/>
                </a:rPr>
                <a:t>Multisite requires mod_rewrite to be loaded on the Apache server.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16476" y="4321685"/>
            <a:ext cx="3548623" cy="586356"/>
            <a:chOff x="0" y="0"/>
            <a:chExt cx="9462993" cy="156361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38100"/>
              <a:ext cx="946299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THEME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2271"/>
              <a:ext cx="9462993" cy="601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50"/>
                </a:lnSpc>
              </a:pPr>
              <a:r>
                <a:rPr lang="en-US" sz="1300" b="0" i="0" spc="13">
                  <a:solidFill>
                    <a:srgbClr val="286A6C"/>
                  </a:solidFill>
                  <a:latin typeface="Poppins Light"/>
                </a:rPr>
                <a:t>Focus only on 1 Theme and master it.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78901" y="4321685"/>
            <a:ext cx="3548623" cy="586356"/>
            <a:chOff x="0" y="0"/>
            <a:chExt cx="9462993" cy="156361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38100"/>
              <a:ext cx="946299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PLUGIN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62271"/>
              <a:ext cx="9462993" cy="601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50"/>
                </a:lnSpc>
              </a:pPr>
              <a:r>
                <a:rPr lang="en-US" sz="1300" b="0" i="0" spc="13">
                  <a:solidFill>
                    <a:srgbClr val="286A6C"/>
                  </a:solidFill>
                  <a:latin typeface="Poppins Light"/>
                </a:rPr>
                <a:t>Install plugins that you only "need".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14350" y="1491222"/>
            <a:ext cx="812173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75"/>
              </a:lnSpc>
            </a:pPr>
            <a:r>
              <a:rPr lang="en-US" sz="2750" b="0" i="0" spc="83">
                <a:solidFill>
                  <a:srgbClr val="F4F4EA"/>
                </a:solidFill>
                <a:latin typeface="Poppins Medium"/>
              </a:rPr>
              <a:t>What do you need to start?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1371600"/>
            <a:ext cx="4443024" cy="4119769"/>
            <a:chOff x="0" y="0"/>
            <a:chExt cx="8741389" cy="8105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41388" cy="8105402"/>
            </a:xfrm>
            <a:custGeom>
              <a:avLst/>
              <a:gdLst/>
              <a:ahLst/>
              <a:cxnLst/>
              <a:rect l="l" t="t" r="r" b="b"/>
              <a:pathLst>
                <a:path w="8741388" h="8105402">
                  <a:moveTo>
                    <a:pt x="0" y="0"/>
                  </a:moveTo>
                  <a:lnTo>
                    <a:pt x="0" y="8105402"/>
                  </a:lnTo>
                  <a:lnTo>
                    <a:pt x="8741388" y="8105402"/>
                  </a:lnTo>
                  <a:lnTo>
                    <a:pt x="8741388" y="0"/>
                  </a:lnTo>
                  <a:lnTo>
                    <a:pt x="0" y="0"/>
                  </a:lnTo>
                  <a:close/>
                  <a:moveTo>
                    <a:pt x="8680428" y="8044442"/>
                  </a:moveTo>
                  <a:lnTo>
                    <a:pt x="59690" y="8044442"/>
                  </a:lnTo>
                  <a:lnTo>
                    <a:pt x="59690" y="59690"/>
                  </a:lnTo>
                  <a:lnTo>
                    <a:pt x="8680428" y="59690"/>
                  </a:lnTo>
                  <a:lnTo>
                    <a:pt x="8680428" y="8044442"/>
                  </a:lnTo>
                  <a:close/>
                </a:path>
              </a:pathLst>
            </a:custGeom>
            <a:solidFill>
              <a:srgbClr val="286A6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7084857" y="727573"/>
            <a:ext cx="2201627" cy="5407822"/>
          </a:xfrm>
          <a:prstGeom prst="rect">
            <a:avLst/>
          </a:prstGeom>
          <a:solidFill>
            <a:srgbClr val="286A6C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4409" r="24409"/>
          <a:stretch>
            <a:fillRect/>
          </a:stretch>
        </p:blipFill>
        <p:spPr>
          <a:xfrm>
            <a:off x="5489158" y="1383592"/>
            <a:ext cx="3140492" cy="4095785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448228" y="1383592"/>
            <a:ext cx="1222353" cy="4095785"/>
          </a:xfrm>
          <a:prstGeom prst="rect">
            <a:avLst/>
          </a:prstGeom>
          <a:solidFill>
            <a:srgbClr val="94C8D2">
              <a:alpha val="29803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880737" y="2158159"/>
            <a:ext cx="3710251" cy="2546651"/>
            <a:chOff x="0" y="0"/>
            <a:chExt cx="9894001" cy="6791069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9893997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900"/>
                </a:lnSpc>
              </a:pPr>
              <a:r>
                <a:rPr lang="en-US" sz="3250" b="1" spc="-33" dirty="0">
                  <a:solidFill>
                    <a:srgbClr val="286A6C"/>
                  </a:solidFill>
                  <a:latin typeface="Poppins Bold" panose="020B0604020202020204" charset="0"/>
                </a:rPr>
                <a:t>The Future Goal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816291"/>
              <a:ext cx="9894001" cy="1607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340"/>
                </a:lnSpc>
              </a:pPr>
              <a:r>
                <a:rPr lang="en-US" sz="1800" b="0" i="1" spc="90" dirty="0">
                  <a:solidFill>
                    <a:srgbClr val="286A6C"/>
                  </a:solidFill>
                  <a:latin typeface="Poppins Bold" panose="020B0604020202020204" charset="0"/>
                </a:rPr>
                <a:t>BEING ABLE TO OFFER THIS TO BUSINESSES/INDIVIDUALS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00219"/>
              <a:ext cx="9894001" cy="2990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You are wanted and needed. Businesses are paying $5,000 a year and higher for a managed WordPress website.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86626" y="1366632"/>
            <a:ext cx="4443024" cy="4119769"/>
            <a:chOff x="0" y="0"/>
            <a:chExt cx="8741389" cy="8105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41388" cy="8105402"/>
            </a:xfrm>
            <a:custGeom>
              <a:avLst/>
              <a:gdLst/>
              <a:ahLst/>
              <a:cxnLst/>
              <a:rect l="l" t="t" r="r" b="b"/>
              <a:pathLst>
                <a:path w="8741388" h="8105402">
                  <a:moveTo>
                    <a:pt x="0" y="0"/>
                  </a:moveTo>
                  <a:lnTo>
                    <a:pt x="0" y="8105402"/>
                  </a:lnTo>
                  <a:lnTo>
                    <a:pt x="8741388" y="8105402"/>
                  </a:lnTo>
                  <a:lnTo>
                    <a:pt x="8741388" y="0"/>
                  </a:lnTo>
                  <a:lnTo>
                    <a:pt x="0" y="0"/>
                  </a:lnTo>
                  <a:close/>
                  <a:moveTo>
                    <a:pt x="8680428" y="8044442"/>
                  </a:moveTo>
                  <a:lnTo>
                    <a:pt x="59690" y="8044442"/>
                  </a:lnTo>
                  <a:lnTo>
                    <a:pt x="59690" y="59690"/>
                  </a:lnTo>
                  <a:lnTo>
                    <a:pt x="8680428" y="59690"/>
                  </a:lnTo>
                  <a:lnTo>
                    <a:pt x="8680428" y="8044442"/>
                  </a:lnTo>
                  <a:close/>
                </a:path>
              </a:pathLst>
            </a:custGeom>
            <a:solidFill>
              <a:srgbClr val="286A6C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514350" y="1371600"/>
            <a:ext cx="3523171" cy="4114800"/>
          </a:xfrm>
          <a:prstGeom prst="rect">
            <a:avLst/>
          </a:prstGeom>
          <a:solidFill>
            <a:srgbClr val="286A6C"/>
          </a:solidFill>
        </p:spPr>
      </p:sp>
      <p:sp>
        <p:nvSpPr>
          <p:cNvPr id="5" name="TextBox 5"/>
          <p:cNvSpPr txBox="1"/>
          <p:nvPr/>
        </p:nvSpPr>
        <p:spPr>
          <a:xfrm>
            <a:off x="894124" y="3183731"/>
            <a:ext cx="2763624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900"/>
              </a:lnSpc>
            </a:pPr>
            <a:r>
              <a:rPr lang="en-US" sz="3250" b="1" spc="-33" dirty="0">
                <a:solidFill>
                  <a:srgbClr val="F4F4EA"/>
                </a:solidFill>
                <a:latin typeface="Poppins Bold" panose="020B0604020202020204" charset="0"/>
              </a:rPr>
              <a:t>The Strategy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553013" y="2633746"/>
            <a:ext cx="3710251" cy="1579792"/>
            <a:chOff x="0" y="-28575"/>
            <a:chExt cx="9894001" cy="4212780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9894001" cy="160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340"/>
                </a:lnSpc>
              </a:pPr>
              <a:r>
                <a:rPr lang="en-US" sz="1800" b="0" spc="90" dirty="0">
                  <a:solidFill>
                    <a:srgbClr val="286A6C"/>
                  </a:solidFill>
                  <a:latin typeface="Poppins Bold" panose="020B0604020202020204" charset="0"/>
                </a:rPr>
                <a:t>BEST PLATFORM AND SERVICE AT THE RIGHT PRICE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55355"/>
              <a:ext cx="9894001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WordPress already provided you with the best platform for free. It is already up to you on how you use it.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5708" y="1384759"/>
            <a:ext cx="5041997" cy="4091246"/>
            <a:chOff x="0" y="0"/>
            <a:chExt cx="9919834" cy="80492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919833" cy="8049286"/>
            </a:xfrm>
            <a:custGeom>
              <a:avLst/>
              <a:gdLst/>
              <a:ahLst/>
              <a:cxnLst/>
              <a:rect l="l" t="t" r="r" b="b"/>
              <a:pathLst>
                <a:path w="9919833" h="8049286">
                  <a:moveTo>
                    <a:pt x="0" y="0"/>
                  </a:moveTo>
                  <a:lnTo>
                    <a:pt x="0" y="8049286"/>
                  </a:lnTo>
                  <a:lnTo>
                    <a:pt x="9919833" y="8049286"/>
                  </a:lnTo>
                  <a:lnTo>
                    <a:pt x="9919833" y="0"/>
                  </a:lnTo>
                  <a:lnTo>
                    <a:pt x="0" y="0"/>
                  </a:lnTo>
                  <a:close/>
                  <a:moveTo>
                    <a:pt x="9858873" y="7988326"/>
                  </a:moveTo>
                  <a:lnTo>
                    <a:pt x="59690" y="7988326"/>
                  </a:lnTo>
                  <a:lnTo>
                    <a:pt x="59690" y="59690"/>
                  </a:lnTo>
                  <a:lnTo>
                    <a:pt x="9858873" y="59690"/>
                  </a:lnTo>
                  <a:lnTo>
                    <a:pt x="9858873" y="7988326"/>
                  </a:lnTo>
                  <a:close/>
                </a:path>
              </a:pathLst>
            </a:custGeom>
            <a:solidFill>
              <a:srgbClr val="F4F4E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840296" y="1440604"/>
            <a:ext cx="4432821" cy="3976793"/>
            <a:chOff x="0" y="0"/>
            <a:chExt cx="11820856" cy="10604780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1795500" cy="266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900"/>
                </a:lnSpc>
              </a:pPr>
              <a:r>
                <a:rPr lang="en-US" sz="3250" b="1" spc="-33" dirty="0">
                  <a:solidFill>
                    <a:srgbClr val="F4F4EA"/>
                  </a:solidFill>
                  <a:latin typeface="Poppins Bold" panose="020B0604020202020204" charset="0"/>
                </a:rPr>
                <a:t>What Sets You Apart?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353" y="3543047"/>
              <a:ext cx="1179550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F4F4EA"/>
                  </a:solidFill>
                  <a:latin typeface="Poppins Light"/>
                </a:rPr>
                <a:t>ROBUST AND TRUSTED PLATFORM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5353" y="4424068"/>
              <a:ext cx="1179550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F4F4EA"/>
                  </a:solidFill>
                  <a:latin typeface="Poppins Light"/>
                </a:rPr>
                <a:t>Fastest growing and widely used CMS.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5353" y="5899978"/>
              <a:ext cx="1179550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F4F4EA"/>
                  </a:solidFill>
                  <a:latin typeface="Poppins Light"/>
                </a:rPr>
                <a:t>PROFESSIONAL DESIGN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353" y="6780999"/>
              <a:ext cx="1179550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F4F4EA"/>
                  </a:solidFill>
                  <a:latin typeface="Poppins Light"/>
                </a:rPr>
                <a:t>Neat and responsive websites 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5353" y="8256909"/>
              <a:ext cx="11795503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F4F4EA"/>
                  </a:solidFill>
                  <a:latin typeface="Poppins Light"/>
                </a:rPr>
                <a:t>SAFE AND SECURE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5353" y="9137930"/>
              <a:ext cx="11795503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F4F4EA"/>
                  </a:solidFill>
                  <a:latin typeface="Poppins Light"/>
                </a:rPr>
                <a:t>WordPress core software is very secure, and it’s audited regularly.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21397" r="21397"/>
          <a:stretch>
            <a:fillRect/>
          </a:stretch>
        </p:blipFill>
        <p:spPr>
          <a:xfrm>
            <a:off x="-217729" y="1391965"/>
            <a:ext cx="3515586" cy="4094435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 rot="16200000">
            <a:off x="942711" y="1749879"/>
            <a:ext cx="1357444" cy="3352849"/>
          </a:xfrm>
          <a:prstGeom prst="rect">
            <a:avLst/>
          </a:prstGeom>
          <a:solidFill>
            <a:srgbClr val="94C8D2">
              <a:alpha val="29803"/>
            </a:srgbClr>
          </a:soli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06" b="770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4350" y="1471613"/>
            <a:ext cx="2572420" cy="1851855"/>
          </a:xfrm>
          <a:prstGeom prst="rect">
            <a:avLst/>
          </a:prstGeom>
          <a:solidFill>
            <a:srgbClr val="F4F4EA"/>
          </a:solidFill>
        </p:spPr>
      </p:sp>
      <p:sp>
        <p:nvSpPr>
          <p:cNvPr id="3" name="AutoShape 3"/>
          <p:cNvSpPr/>
          <p:nvPr/>
        </p:nvSpPr>
        <p:spPr>
          <a:xfrm>
            <a:off x="514350" y="3534533"/>
            <a:ext cx="2572420" cy="1851855"/>
          </a:xfrm>
          <a:prstGeom prst="rect">
            <a:avLst/>
          </a:prstGeom>
          <a:solidFill>
            <a:srgbClr val="F4F4EA"/>
          </a:solidFill>
        </p:spPr>
      </p:sp>
      <p:sp>
        <p:nvSpPr>
          <p:cNvPr id="4" name="AutoShape 4"/>
          <p:cNvSpPr/>
          <p:nvPr/>
        </p:nvSpPr>
        <p:spPr>
          <a:xfrm>
            <a:off x="6057231" y="1471613"/>
            <a:ext cx="2572420" cy="1851855"/>
          </a:xfrm>
          <a:prstGeom prst="rect">
            <a:avLst/>
          </a:prstGeom>
          <a:solidFill>
            <a:srgbClr val="F4F4EA"/>
          </a:solidFill>
        </p:spPr>
      </p:sp>
      <p:sp>
        <p:nvSpPr>
          <p:cNvPr id="5" name="AutoShape 5"/>
          <p:cNvSpPr/>
          <p:nvPr/>
        </p:nvSpPr>
        <p:spPr>
          <a:xfrm>
            <a:off x="6057231" y="3534533"/>
            <a:ext cx="2572420" cy="1851855"/>
          </a:xfrm>
          <a:prstGeom prst="rect">
            <a:avLst/>
          </a:prstGeom>
          <a:solidFill>
            <a:srgbClr val="F4F4EA"/>
          </a:solidFill>
        </p:spPr>
      </p:sp>
      <p:sp>
        <p:nvSpPr>
          <p:cNvPr id="6" name="AutoShape 6"/>
          <p:cNvSpPr/>
          <p:nvPr/>
        </p:nvSpPr>
        <p:spPr>
          <a:xfrm>
            <a:off x="3285791" y="1471613"/>
            <a:ext cx="2572420" cy="1851855"/>
          </a:xfrm>
          <a:prstGeom prst="rect">
            <a:avLst/>
          </a:prstGeom>
          <a:solidFill>
            <a:srgbClr val="F4F4EA"/>
          </a:solidFill>
        </p:spPr>
      </p:sp>
      <p:sp>
        <p:nvSpPr>
          <p:cNvPr id="7" name="AutoShape 7"/>
          <p:cNvSpPr/>
          <p:nvPr/>
        </p:nvSpPr>
        <p:spPr>
          <a:xfrm>
            <a:off x="3285791" y="3534533"/>
            <a:ext cx="2572420" cy="1851855"/>
          </a:xfrm>
          <a:prstGeom prst="rect">
            <a:avLst/>
          </a:prstGeom>
          <a:solidFill>
            <a:srgbClr val="F4F4EA"/>
          </a:solidFill>
        </p:spPr>
      </p:sp>
      <p:grpSp>
        <p:nvGrpSpPr>
          <p:cNvPr id="8" name="Group 8"/>
          <p:cNvGrpSpPr/>
          <p:nvPr/>
        </p:nvGrpSpPr>
        <p:grpSpPr>
          <a:xfrm>
            <a:off x="3496491" y="1713896"/>
            <a:ext cx="2151018" cy="1097067"/>
            <a:chOff x="0" y="0"/>
            <a:chExt cx="5736048" cy="2925512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5736048" cy="1453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FREE STEP BY STEP GUIDES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676467"/>
              <a:ext cx="5736048" cy="124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50"/>
                </a:lnSpc>
              </a:pPr>
              <a:r>
                <a:rPr lang="en-US" sz="1300" b="0" i="0" spc="13">
                  <a:solidFill>
                    <a:srgbClr val="286A6C"/>
                  </a:solidFill>
                  <a:latin typeface="Poppins Light"/>
                </a:rPr>
                <a:t>WordPress offers free learning materials.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5051" y="1713896"/>
            <a:ext cx="2151018" cy="1097067"/>
            <a:chOff x="0" y="0"/>
            <a:chExt cx="5736048" cy="292551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8100"/>
              <a:ext cx="5736048" cy="1453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FREE TOOLS AND PLATFORM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76467"/>
              <a:ext cx="5736048" cy="124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50"/>
                </a:lnSpc>
              </a:pPr>
              <a:r>
                <a:rPr lang="en-US" sz="1300" b="0" i="0" spc="13">
                  <a:solidFill>
                    <a:srgbClr val="286A6C"/>
                  </a:solidFill>
                  <a:latin typeface="Poppins Light"/>
                </a:rPr>
                <a:t>WordPress offers a lot of free plugins and themes.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267932" y="1713896"/>
            <a:ext cx="2151018" cy="1097067"/>
            <a:chOff x="0" y="0"/>
            <a:chExt cx="5736048" cy="292551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8100"/>
              <a:ext cx="5736048" cy="1453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FREE TO DO ANYTHING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676467"/>
              <a:ext cx="5736048" cy="124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50"/>
                </a:lnSpc>
              </a:pPr>
              <a:r>
                <a:rPr lang="en-US" sz="1300" b="0" i="0" spc="13">
                  <a:solidFill>
                    <a:srgbClr val="286A6C"/>
                  </a:solidFill>
                  <a:latin typeface="Poppins Light"/>
                </a:rPr>
                <a:t>WordPress lets you become the boss.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496491" y="3773815"/>
            <a:ext cx="2151018" cy="1097067"/>
            <a:chOff x="0" y="0"/>
            <a:chExt cx="5736048" cy="292551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38100"/>
              <a:ext cx="5736048" cy="1453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OFFER LOWER</a:t>
              </a:r>
            </a:p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MONTHLY FEES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676467"/>
              <a:ext cx="5736048" cy="124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50"/>
                </a:lnSpc>
              </a:pPr>
              <a:r>
                <a:rPr lang="en-US" sz="1300" b="0" i="0" spc="13">
                  <a:solidFill>
                    <a:srgbClr val="286A6C"/>
                  </a:solidFill>
                  <a:latin typeface="Poppins Light"/>
                </a:rPr>
                <a:t>WordPress gives a price competitive advantage.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5051" y="3773815"/>
            <a:ext cx="2151018" cy="1097067"/>
            <a:chOff x="0" y="0"/>
            <a:chExt cx="5736048" cy="292551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38100"/>
              <a:ext cx="5736048" cy="1453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OFFER PAID SERVICES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76467"/>
              <a:ext cx="5736048" cy="124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50"/>
                </a:lnSpc>
              </a:pPr>
              <a:r>
                <a:rPr lang="en-US" sz="1300" b="0" i="0" spc="13">
                  <a:solidFill>
                    <a:srgbClr val="286A6C"/>
                  </a:solidFill>
                  <a:latin typeface="Poppins Light"/>
                </a:rPr>
                <a:t>Make money with WordPress.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67932" y="3773815"/>
            <a:ext cx="2151018" cy="1339955"/>
            <a:chOff x="0" y="0"/>
            <a:chExt cx="5736048" cy="357321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38100"/>
              <a:ext cx="5736048" cy="1453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286A6C"/>
                  </a:solidFill>
                  <a:latin typeface="Poppins Light"/>
                </a:rPr>
                <a:t>OFFER A SOLUTION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676467"/>
              <a:ext cx="5736048" cy="1896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950"/>
                </a:lnSpc>
              </a:pPr>
              <a:r>
                <a:rPr lang="en-US" sz="1300" b="0" i="0" spc="13">
                  <a:solidFill>
                    <a:srgbClr val="286A6C"/>
                  </a:solidFill>
                  <a:latin typeface="Poppins Light"/>
                </a:rPr>
                <a:t>Wordpress is already a solution, all we need is to offer it.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2837321"/>
            <a:ext cx="6731354" cy="2649079"/>
            <a:chOff x="0" y="-28575"/>
            <a:chExt cx="17950277" cy="7064212"/>
          </a:xfrm>
        </p:grpSpPr>
        <p:sp>
          <p:nvSpPr>
            <p:cNvPr id="3" name="TextBox 3"/>
            <p:cNvSpPr txBox="1"/>
            <p:nvPr/>
          </p:nvSpPr>
          <p:spPr>
            <a:xfrm>
              <a:off x="0" y="1820968"/>
              <a:ext cx="17950277" cy="3583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575"/>
                </a:lnSpc>
              </a:pPr>
              <a:r>
                <a:rPr lang="en-US" sz="2750" b="0" i="0" spc="83">
                  <a:solidFill>
                    <a:srgbClr val="F4F4EA"/>
                  </a:solidFill>
                  <a:latin typeface="Poppins Medium"/>
                </a:rPr>
                <a:t>We offer rather than sell. We share rather than trade, and that's why I like WordPress.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3556077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340"/>
                </a:lnSpc>
              </a:pPr>
              <a:r>
                <a:rPr lang="en-US" sz="1800" b="0" spc="90" dirty="0">
                  <a:solidFill>
                    <a:srgbClr val="F4F4EA"/>
                  </a:solidFill>
                  <a:latin typeface="Poppins Bold" panose="020B0604020202020204" charset="0"/>
                </a:rPr>
                <a:t>THANK YOU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318510"/>
              <a:ext cx="13556077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F4F4EA"/>
                  </a:solidFill>
                  <a:latin typeface="Poppins Light"/>
                </a:rPr>
                <a:t>RONALD JAY RAMA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58125" y="762000"/>
            <a:ext cx="771525" cy="1143000"/>
            <a:chOff x="0" y="0"/>
            <a:chExt cx="2057400" cy="304800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2057400" cy="3048000"/>
            </a:xfrm>
            <a:prstGeom prst="rect">
              <a:avLst/>
            </a:prstGeom>
            <a:solidFill>
              <a:srgbClr val="F4F4EA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81380" y="1828800"/>
              <a:ext cx="1294640" cy="893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00777" y="752475"/>
            <a:ext cx="5342446" cy="5353050"/>
          </a:xfrm>
          <a:prstGeom prst="rect">
            <a:avLst/>
          </a:prstGeom>
          <a:solidFill>
            <a:srgbClr val="F4F4EA"/>
          </a:solidFill>
        </p:spPr>
      </p:sp>
      <p:grpSp>
        <p:nvGrpSpPr>
          <p:cNvPr id="3" name="Group 3"/>
          <p:cNvGrpSpPr/>
          <p:nvPr/>
        </p:nvGrpSpPr>
        <p:grpSpPr>
          <a:xfrm>
            <a:off x="2355590" y="1850591"/>
            <a:ext cx="4432822" cy="3156819"/>
            <a:chOff x="0" y="0"/>
            <a:chExt cx="11820857" cy="8418184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1820853" cy="266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900"/>
                </a:lnSpc>
              </a:pPr>
              <a:r>
                <a:rPr lang="en-US" sz="3250" b="1" spc="-33" dirty="0">
                  <a:solidFill>
                    <a:srgbClr val="286A6C"/>
                  </a:solidFill>
                  <a:latin typeface="Poppins Bold" panose="020B0604020202020204" charset="0"/>
                </a:rPr>
                <a:t>Presentation Overview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317627"/>
              <a:ext cx="11820857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40"/>
                </a:lnSpc>
              </a:pPr>
              <a:r>
                <a:rPr lang="en-US" sz="1800" b="0" spc="90" dirty="0">
                  <a:solidFill>
                    <a:srgbClr val="286A6C"/>
                  </a:solidFill>
                  <a:latin typeface="Poppins Bold" panose="020B0604020202020204" charset="0"/>
                </a:rPr>
                <a:t>KEY POINTS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665334"/>
              <a:ext cx="11820857" cy="3752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A Short Introduction</a:t>
              </a:r>
            </a:p>
            <a:p>
              <a:pPr algn="ctr"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What is Multi-Site (MU)?</a:t>
              </a:r>
            </a:p>
            <a:p>
              <a:pPr algn="ctr"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The Key Features</a:t>
              </a:r>
            </a:p>
            <a:p>
              <a:pPr algn="ctr"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Why it saves you time and money?</a:t>
              </a:r>
            </a:p>
            <a:p>
              <a:pPr algn="ctr"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Tools/Services Needed to Start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8348" y="1998271"/>
            <a:ext cx="5041302" cy="2339531"/>
            <a:chOff x="0" y="0"/>
            <a:chExt cx="13443473" cy="6238749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3316702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900"/>
                </a:lnSpc>
              </a:pPr>
              <a:r>
                <a:rPr lang="en-US" sz="3250" b="1" spc="-33" dirty="0">
                  <a:solidFill>
                    <a:srgbClr val="286A6C"/>
                  </a:solidFill>
                  <a:latin typeface="Poppins Bold" panose="020B0604020202020204" charset="0"/>
                </a:rPr>
                <a:t>A Short Introduction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21131"/>
              <a:ext cx="13443473" cy="1607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340"/>
                </a:lnSpc>
              </a:pPr>
              <a:r>
                <a:rPr lang="en-US" sz="1800" b="0" spc="90" dirty="0">
                  <a:solidFill>
                    <a:srgbClr val="286A6C"/>
                  </a:solidFill>
                  <a:latin typeface="Poppins Bold" panose="020B0604020202020204" charset="0"/>
                </a:rPr>
                <a:t>HAVE YOU HEARD ABOUT FULLY MANAGED WORDPRESS WEBSITE?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009899"/>
              <a:ext cx="13443473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Offering a completely hassle-free experience, so clients can focus on running their business and doing what they are good at.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-84624" y="5486400"/>
            <a:ext cx="9313247" cy="606528"/>
          </a:xfrm>
          <a:prstGeom prst="rect">
            <a:avLst/>
          </a:prstGeom>
          <a:solidFill>
            <a:srgbClr val="286A6C"/>
          </a:solidFill>
        </p:spPr>
      </p:sp>
      <p:sp>
        <p:nvSpPr>
          <p:cNvPr id="7" name="TextBox 7"/>
          <p:cNvSpPr txBox="1"/>
          <p:nvPr/>
        </p:nvSpPr>
        <p:spPr>
          <a:xfrm>
            <a:off x="3288946" y="5625850"/>
            <a:ext cx="534070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sz="1200" b="0" i="0" spc="12">
                <a:solidFill>
                  <a:srgbClr val="F4F4EA"/>
                </a:solidFill>
                <a:latin typeface="Poppins Light"/>
              </a:rPr>
              <a:t>WordCamp Davao | Philippines 2019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6494" r="6494"/>
          <a:stretch>
            <a:fillRect/>
          </a:stretch>
        </p:blipFill>
        <p:spPr>
          <a:xfrm>
            <a:off x="-149987" y="763119"/>
            <a:ext cx="3140492" cy="541733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809083" y="710828"/>
            <a:ext cx="1222353" cy="5436345"/>
          </a:xfrm>
          <a:prstGeom prst="rect">
            <a:avLst/>
          </a:prstGeom>
          <a:solidFill>
            <a:srgbClr val="94C8D2">
              <a:alpha val="29803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4350" y="658537"/>
            <a:ext cx="3190408" cy="4827864"/>
          </a:xfrm>
          <a:prstGeom prst="rect">
            <a:avLst/>
          </a:prstGeom>
          <a:solidFill>
            <a:srgbClr val="286A6C">
              <a:alpha val="94901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834388" y="1371600"/>
            <a:ext cx="25503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900"/>
              </a:lnSpc>
            </a:pPr>
            <a:r>
              <a:rPr lang="en-US" sz="3250" b="1" spc="-33" dirty="0">
                <a:solidFill>
                  <a:srgbClr val="F4F4EA"/>
                </a:solidFill>
                <a:latin typeface="Poppins Bold" panose="020B0604020202020204" charset="0"/>
              </a:rPr>
              <a:t>WordPress</a:t>
            </a:r>
          </a:p>
          <a:p>
            <a:pPr>
              <a:lnSpc>
                <a:spcPts val="3900"/>
              </a:lnSpc>
            </a:pPr>
            <a:r>
              <a:rPr lang="en-US" sz="3250" b="1" spc="-33" dirty="0">
                <a:solidFill>
                  <a:srgbClr val="F4F4EA"/>
                </a:solidFill>
                <a:latin typeface="Poppins Bold" panose="020B0604020202020204" charset="0"/>
              </a:rPr>
              <a:t>Multi-Site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186626" y="1371600"/>
            <a:ext cx="4443024" cy="4119769"/>
            <a:chOff x="0" y="0"/>
            <a:chExt cx="8741389" cy="81054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41388" cy="8105402"/>
            </a:xfrm>
            <a:custGeom>
              <a:avLst/>
              <a:gdLst/>
              <a:ahLst/>
              <a:cxnLst/>
              <a:rect l="l" t="t" r="r" b="b"/>
              <a:pathLst>
                <a:path w="8741388" h="8105402">
                  <a:moveTo>
                    <a:pt x="0" y="0"/>
                  </a:moveTo>
                  <a:lnTo>
                    <a:pt x="0" y="8105402"/>
                  </a:lnTo>
                  <a:lnTo>
                    <a:pt x="8741388" y="8105402"/>
                  </a:lnTo>
                  <a:lnTo>
                    <a:pt x="8741388" y="0"/>
                  </a:lnTo>
                  <a:lnTo>
                    <a:pt x="0" y="0"/>
                  </a:lnTo>
                  <a:close/>
                  <a:moveTo>
                    <a:pt x="8680428" y="8044442"/>
                  </a:moveTo>
                  <a:lnTo>
                    <a:pt x="59690" y="8044442"/>
                  </a:lnTo>
                  <a:lnTo>
                    <a:pt x="59690" y="59690"/>
                  </a:lnTo>
                  <a:lnTo>
                    <a:pt x="8680428" y="59690"/>
                  </a:lnTo>
                  <a:lnTo>
                    <a:pt x="8680428" y="8044442"/>
                  </a:lnTo>
                  <a:close/>
                </a:path>
              </a:pathLst>
            </a:custGeom>
            <a:solidFill>
              <a:srgbClr val="286A6C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591043" y="2474800"/>
            <a:ext cx="3634190" cy="1897686"/>
            <a:chOff x="0" y="-28575"/>
            <a:chExt cx="9691174" cy="5060495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9691174" cy="16072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340"/>
                </a:lnSpc>
              </a:pPr>
              <a:r>
                <a:rPr lang="en-US" sz="1800" b="0" spc="90" dirty="0">
                  <a:solidFill>
                    <a:srgbClr val="286A6C"/>
                  </a:solidFill>
                  <a:latin typeface="Poppins Bold" panose="020B0604020202020204" charset="0"/>
                </a:rPr>
                <a:t>RUNNING MULTIPLE WEBSITES MADE EASY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41070"/>
              <a:ext cx="9691174" cy="2990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Having several websites/blogs, may they be in separate domains or sub-domains, in just one WordPress installation.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5285" r="5285"/>
          <a:stretch>
            <a:fillRect/>
          </a:stretch>
        </p:blipFill>
        <p:spPr>
          <a:xfrm>
            <a:off x="514350" y="3275719"/>
            <a:ext cx="2974026" cy="2215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350" y="1620282"/>
            <a:ext cx="3054231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900"/>
              </a:lnSpc>
            </a:pPr>
            <a:r>
              <a:rPr lang="en-US" sz="3250" b="1" spc="-33" dirty="0">
                <a:solidFill>
                  <a:srgbClr val="F4F4EA"/>
                </a:solidFill>
                <a:latin typeface="Poppins Bold" panose="020B0604020202020204" charset="0"/>
              </a:rPr>
              <a:t>What is Multi-Site</a:t>
            </a:r>
          </a:p>
          <a:p>
            <a:pPr>
              <a:lnSpc>
                <a:spcPts val="3900"/>
              </a:lnSpc>
            </a:pPr>
            <a:r>
              <a:rPr lang="en-US" sz="3250" b="1" spc="-33" dirty="0">
                <a:solidFill>
                  <a:srgbClr val="F4F4EA"/>
                </a:solidFill>
                <a:latin typeface="Poppins Bold" panose="020B0604020202020204" charset="0"/>
              </a:rPr>
              <a:t>(MU)</a:t>
            </a:r>
          </a:p>
        </p:txBody>
      </p:sp>
      <p:sp>
        <p:nvSpPr>
          <p:cNvPr id="3" name="AutoShape 3"/>
          <p:cNvSpPr/>
          <p:nvPr/>
        </p:nvSpPr>
        <p:spPr>
          <a:xfrm>
            <a:off x="514350" y="1371600"/>
            <a:ext cx="8115300" cy="26569"/>
          </a:xfrm>
          <a:prstGeom prst="rect">
            <a:avLst/>
          </a:prstGeom>
          <a:solidFill>
            <a:srgbClr val="F4F4EA"/>
          </a:solidFill>
        </p:spPr>
      </p:sp>
      <p:grpSp>
        <p:nvGrpSpPr>
          <p:cNvPr id="4" name="Group 4"/>
          <p:cNvGrpSpPr/>
          <p:nvPr/>
        </p:nvGrpSpPr>
        <p:grpSpPr>
          <a:xfrm>
            <a:off x="4082739" y="1620282"/>
            <a:ext cx="4546912" cy="2256672"/>
            <a:chOff x="0" y="0"/>
            <a:chExt cx="12125097" cy="6017792"/>
          </a:xfrm>
        </p:grpSpPr>
        <p:sp>
          <p:nvSpPr>
            <p:cNvPr id="5" name="TextBox 5"/>
            <p:cNvSpPr txBox="1"/>
            <p:nvPr/>
          </p:nvSpPr>
          <p:spPr>
            <a:xfrm>
              <a:off x="0" y="-38100"/>
              <a:ext cx="12125097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F4F4EA"/>
                  </a:solidFill>
                  <a:latin typeface="Poppins Light"/>
                </a:rPr>
                <a:t>A WORDPRESS FEATURE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42921"/>
              <a:ext cx="12099744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50"/>
                </a:lnSpc>
              </a:pPr>
              <a:r>
                <a:rPr lang="en-US" sz="1500" b="0" i="0" spc="15">
                  <a:solidFill>
                    <a:srgbClr val="F4F4EA"/>
                  </a:solidFill>
                  <a:latin typeface="Poppins Light"/>
                </a:rPr>
                <a:t>which allow users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318831"/>
              <a:ext cx="12125097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F4F4EA"/>
                  </a:solidFill>
                  <a:latin typeface="Poppins Light"/>
                </a:rPr>
                <a:t>TO CREATE NETWORK OF SITES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199851"/>
              <a:ext cx="12099744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50"/>
                </a:lnSpc>
              </a:pPr>
              <a:r>
                <a:rPr lang="en-US" sz="1500" b="0" i="0" spc="15">
                  <a:solidFill>
                    <a:srgbClr val="F4F4EA"/>
                  </a:solidFill>
                  <a:latin typeface="Poppins Light"/>
                </a:rPr>
                <a:t>on a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675762"/>
              <a:ext cx="12125097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10"/>
                </a:lnSpc>
              </a:pPr>
              <a:r>
                <a:rPr lang="en-US" sz="1700" b="1" i="0" spc="170">
                  <a:solidFill>
                    <a:srgbClr val="F4F4EA"/>
                  </a:solidFill>
                  <a:latin typeface="Poppins Light"/>
                </a:rPr>
                <a:t>SINGE WORDPRESS INSTALLATION.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604407"/>
              <a:ext cx="12099744" cy="41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50"/>
                </a:lnSpc>
              </a:pPr>
              <a:r>
                <a:rPr lang="en-US" sz="900" b="0" i="0" spc="9">
                  <a:solidFill>
                    <a:srgbClr val="F4F4EA"/>
                  </a:solidFill>
                  <a:latin typeface="Poppins Light"/>
                </a:rPr>
                <a:t>https://www.wpbeginner.com/glossary/multisite/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-84624" y="5486400"/>
            <a:ext cx="9313247" cy="606528"/>
          </a:xfrm>
          <a:prstGeom prst="rect">
            <a:avLst/>
          </a:prstGeom>
          <a:solidFill>
            <a:srgbClr val="F4F4EA"/>
          </a:solidFill>
        </p:spPr>
      </p:sp>
      <p:sp>
        <p:nvSpPr>
          <p:cNvPr id="12" name="TextBox 12"/>
          <p:cNvSpPr txBox="1"/>
          <p:nvPr/>
        </p:nvSpPr>
        <p:spPr>
          <a:xfrm>
            <a:off x="526696" y="5625850"/>
            <a:ext cx="810295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200" b="0" i="0" spc="12">
                <a:solidFill>
                  <a:srgbClr val="286A6C"/>
                </a:solidFill>
                <a:latin typeface="Poppins Light"/>
              </a:rPr>
              <a:t>WordCamp Davao | Philippines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6200000">
            <a:off x="5227658" y="-46040"/>
            <a:ext cx="1984353" cy="4819633"/>
          </a:xfrm>
          <a:prstGeom prst="rect">
            <a:avLst/>
          </a:prstGeom>
          <a:solidFill>
            <a:srgbClr val="286A6C">
              <a:alpha val="4705"/>
            </a:srgbClr>
          </a:solidFill>
        </p:spPr>
      </p:sp>
      <p:sp>
        <p:nvSpPr>
          <p:cNvPr id="3" name="AutoShape 3"/>
          <p:cNvSpPr/>
          <p:nvPr/>
        </p:nvSpPr>
        <p:spPr>
          <a:xfrm rot="16200000">
            <a:off x="5227658" y="2084408"/>
            <a:ext cx="1984353" cy="4819633"/>
          </a:xfrm>
          <a:prstGeom prst="rect">
            <a:avLst/>
          </a:prstGeom>
          <a:solidFill>
            <a:srgbClr val="286A6C">
              <a:alpha val="4705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514350" y="1379219"/>
            <a:ext cx="3344417" cy="4107181"/>
            <a:chOff x="0" y="0"/>
            <a:chExt cx="8918444" cy="1095248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5628" b="5628"/>
            <a:stretch>
              <a:fillRect/>
            </a:stretch>
          </p:blipFill>
          <p:spPr>
            <a:xfrm>
              <a:off x="0" y="0"/>
              <a:ext cx="8918444" cy="527304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t="5628" b="5628"/>
            <a:stretch>
              <a:fillRect/>
            </a:stretch>
          </p:blipFill>
          <p:spPr>
            <a:xfrm>
              <a:off x="0" y="5679441"/>
              <a:ext cx="8918444" cy="5273041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 rot="16200000">
            <a:off x="1575962" y="698529"/>
            <a:ext cx="1222353" cy="3343258"/>
          </a:xfrm>
          <a:prstGeom prst="rect">
            <a:avLst/>
          </a:prstGeom>
          <a:solidFill>
            <a:srgbClr val="94C8D2">
              <a:alpha val="29803"/>
            </a:srgbClr>
          </a:solidFill>
        </p:spPr>
      </p:sp>
      <p:grpSp>
        <p:nvGrpSpPr>
          <p:cNvPr id="8" name="Group 8"/>
          <p:cNvGrpSpPr/>
          <p:nvPr/>
        </p:nvGrpSpPr>
        <p:grpSpPr>
          <a:xfrm>
            <a:off x="4136529" y="1751983"/>
            <a:ext cx="4166611" cy="1225633"/>
            <a:chOff x="0" y="-28575"/>
            <a:chExt cx="11110962" cy="3268354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111109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340"/>
                </a:lnSpc>
              </a:pPr>
              <a:r>
                <a:rPr lang="en-US" sz="1800" b="0" spc="90" dirty="0">
                  <a:solidFill>
                    <a:srgbClr val="286A6C"/>
                  </a:solidFill>
                  <a:latin typeface="Poppins Bold" panose="020B0604020202020204" charset="0"/>
                </a:rPr>
                <a:t>SUPER ADMIN INTERFACE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10929"/>
              <a:ext cx="11110962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My Sites and Network Admin Menu/Tab on the upper left corner just right above the Dashboard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36529" y="3876050"/>
            <a:ext cx="4166611" cy="1225633"/>
            <a:chOff x="0" y="-28575"/>
            <a:chExt cx="11110962" cy="326835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11110962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340"/>
                </a:lnSpc>
              </a:pPr>
              <a:r>
                <a:rPr lang="en-US" sz="1800" b="0" spc="90" dirty="0">
                  <a:solidFill>
                    <a:srgbClr val="286A6C"/>
                  </a:solidFill>
                  <a:latin typeface="Poppins Bold" panose="020B0604020202020204" charset="0"/>
                </a:rPr>
                <a:t>ADMIN INTERFACE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10929"/>
              <a:ext cx="11110962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Normal WordPress Admin Menu, however the option to Add New Plugin and Add New Theme are not there.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 rot="16200000">
            <a:off x="1571199" y="2823624"/>
            <a:ext cx="1222353" cy="3352783"/>
          </a:xfrm>
          <a:prstGeom prst="rect">
            <a:avLst/>
          </a:prstGeom>
          <a:solidFill>
            <a:srgbClr val="94C8D2">
              <a:alpha val="29803"/>
            </a:srgbClr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86626" y="1371600"/>
            <a:ext cx="4443024" cy="4119769"/>
            <a:chOff x="0" y="0"/>
            <a:chExt cx="8741389" cy="8105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41388" cy="8105402"/>
            </a:xfrm>
            <a:custGeom>
              <a:avLst/>
              <a:gdLst/>
              <a:ahLst/>
              <a:cxnLst/>
              <a:rect l="l" t="t" r="r" b="b"/>
              <a:pathLst>
                <a:path w="8741388" h="8105402">
                  <a:moveTo>
                    <a:pt x="0" y="0"/>
                  </a:moveTo>
                  <a:lnTo>
                    <a:pt x="0" y="8105402"/>
                  </a:lnTo>
                  <a:lnTo>
                    <a:pt x="8741388" y="8105402"/>
                  </a:lnTo>
                  <a:lnTo>
                    <a:pt x="8741388" y="0"/>
                  </a:lnTo>
                  <a:lnTo>
                    <a:pt x="0" y="0"/>
                  </a:lnTo>
                  <a:close/>
                  <a:moveTo>
                    <a:pt x="8680428" y="8044442"/>
                  </a:moveTo>
                  <a:lnTo>
                    <a:pt x="59690" y="8044442"/>
                  </a:lnTo>
                  <a:lnTo>
                    <a:pt x="59690" y="59690"/>
                  </a:lnTo>
                  <a:lnTo>
                    <a:pt x="8680428" y="59690"/>
                  </a:lnTo>
                  <a:lnTo>
                    <a:pt x="8680428" y="8044442"/>
                  </a:lnTo>
                  <a:close/>
                </a:path>
              </a:pathLst>
            </a:custGeom>
            <a:solidFill>
              <a:srgbClr val="F4F4E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14350" y="1357313"/>
            <a:ext cx="3244413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40"/>
              </a:lnSpc>
            </a:pPr>
            <a:r>
              <a:rPr lang="en-US" sz="1800" b="0" spc="90" dirty="0">
                <a:solidFill>
                  <a:srgbClr val="F4F4EA"/>
                </a:solidFill>
                <a:latin typeface="Poppins Bold" panose="020B0604020202020204" charset="0"/>
              </a:rPr>
              <a:t>THE KEY FEATURES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572000" y="2548012"/>
            <a:ext cx="3662713" cy="1811983"/>
            <a:chOff x="0" y="133351"/>
            <a:chExt cx="9767234" cy="4831954"/>
          </a:xfrm>
        </p:grpSpPr>
        <p:sp>
          <p:nvSpPr>
            <p:cNvPr id="6" name="TextBox 6"/>
            <p:cNvSpPr txBox="1"/>
            <p:nvPr/>
          </p:nvSpPr>
          <p:spPr>
            <a:xfrm>
              <a:off x="0" y="133351"/>
              <a:ext cx="9767234" cy="1872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5300"/>
                </a:lnSpc>
              </a:pPr>
              <a:r>
                <a:rPr lang="en-US" sz="5000" b="1" spc="-85" dirty="0">
                  <a:solidFill>
                    <a:srgbClr val="F4F4EA"/>
                  </a:solidFill>
                  <a:latin typeface="Poppins Bold" panose="020B0604020202020204" charset="0"/>
                </a:rPr>
                <a:t>Run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312133"/>
              <a:ext cx="9767234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10"/>
                </a:lnSpc>
              </a:pPr>
              <a:r>
                <a:rPr lang="en-US" sz="1700" b="1" i="0" spc="170">
                  <a:solidFill>
                    <a:srgbClr val="F4F4EA"/>
                  </a:solidFill>
                  <a:latin typeface="Poppins Light"/>
                </a:rPr>
                <a:t>MULTIPLE SITES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498455"/>
              <a:ext cx="9767234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50"/>
                </a:lnSpc>
              </a:pPr>
              <a:r>
                <a:rPr lang="en-US" sz="1500" b="0" i="0" spc="15">
                  <a:solidFill>
                    <a:srgbClr val="F4F4EA"/>
                  </a:solidFill>
                  <a:latin typeface="Poppins Light"/>
                </a:rPr>
                <a:t>No need to log in separately to each individual website you manage 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26863" y="687059"/>
            <a:ext cx="4302787" cy="5483882"/>
          </a:xfrm>
          <a:prstGeom prst="rect">
            <a:avLst/>
          </a:prstGeom>
          <a:solidFill>
            <a:srgbClr val="286A6C">
              <a:alpha val="4705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-168880" y="1371600"/>
            <a:ext cx="3930683" cy="4114800"/>
          </a:xfrm>
          <a:prstGeom prst="rect">
            <a:avLst/>
          </a:prstGeom>
          <a:solidFill>
            <a:srgbClr val="286A6C"/>
          </a:solidFill>
        </p:spPr>
      </p:sp>
      <p:grpSp>
        <p:nvGrpSpPr>
          <p:cNvPr id="4" name="Group 4"/>
          <p:cNvGrpSpPr/>
          <p:nvPr/>
        </p:nvGrpSpPr>
        <p:grpSpPr>
          <a:xfrm>
            <a:off x="4780006" y="2115032"/>
            <a:ext cx="3396503" cy="2627937"/>
            <a:chOff x="0" y="0"/>
            <a:chExt cx="9057339" cy="7007832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9057336" cy="4001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900"/>
                </a:lnSpc>
              </a:pPr>
              <a:r>
                <a:rPr lang="en-US" sz="3250" b="1" spc="-33" dirty="0">
                  <a:solidFill>
                    <a:srgbClr val="286A6C"/>
                  </a:solidFill>
                  <a:latin typeface="Poppins Bold" panose="020B0604020202020204" charset="0"/>
                </a:rPr>
                <a:t>Themes and Plugins Installed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374149"/>
              <a:ext cx="9057339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340"/>
                </a:lnSpc>
              </a:pPr>
              <a:r>
                <a:rPr lang="en-US" sz="1800" b="0" spc="90" dirty="0">
                  <a:solidFill>
                    <a:srgbClr val="286A6C"/>
                  </a:solidFill>
                  <a:latin typeface="Poppins Bold" panose="020B0604020202020204" charset="0"/>
                </a:rPr>
                <a:t>CAN BE APPLIED TO ALL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540982"/>
              <a:ext cx="9057339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286A6C"/>
                  </a:solidFill>
                  <a:latin typeface="Poppins Light"/>
                </a:rPr>
                <a:t>No need to get individual licenses for each individual website.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4585" r="29686"/>
          <a:stretch>
            <a:fillRect/>
          </a:stretch>
        </p:blipFill>
        <p:spPr>
          <a:xfrm>
            <a:off x="367883" y="2046620"/>
            <a:ext cx="2857159" cy="2890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20705" y="1371600"/>
            <a:ext cx="3908945" cy="3624547"/>
            <a:chOff x="0" y="0"/>
            <a:chExt cx="8741389" cy="8105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41388" cy="8105402"/>
            </a:xfrm>
            <a:custGeom>
              <a:avLst/>
              <a:gdLst/>
              <a:ahLst/>
              <a:cxnLst/>
              <a:rect l="l" t="t" r="r" b="b"/>
              <a:pathLst>
                <a:path w="8741388" h="8105402">
                  <a:moveTo>
                    <a:pt x="0" y="0"/>
                  </a:moveTo>
                  <a:lnTo>
                    <a:pt x="0" y="8105402"/>
                  </a:lnTo>
                  <a:lnTo>
                    <a:pt x="8741388" y="8105402"/>
                  </a:lnTo>
                  <a:lnTo>
                    <a:pt x="8741388" y="0"/>
                  </a:lnTo>
                  <a:lnTo>
                    <a:pt x="0" y="0"/>
                  </a:lnTo>
                  <a:close/>
                  <a:moveTo>
                    <a:pt x="8680428" y="8044442"/>
                  </a:moveTo>
                  <a:lnTo>
                    <a:pt x="59690" y="8044442"/>
                  </a:lnTo>
                  <a:lnTo>
                    <a:pt x="59690" y="59690"/>
                  </a:lnTo>
                  <a:lnTo>
                    <a:pt x="8680428" y="59690"/>
                  </a:lnTo>
                  <a:lnTo>
                    <a:pt x="8680428" y="8044442"/>
                  </a:lnTo>
                  <a:close/>
                </a:path>
              </a:pathLst>
            </a:custGeom>
            <a:solidFill>
              <a:srgbClr val="F4F4E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56963" y="1967805"/>
            <a:ext cx="3396503" cy="2423150"/>
            <a:chOff x="0" y="0"/>
            <a:chExt cx="9057339" cy="6461732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9057336" cy="266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900"/>
                </a:lnSpc>
              </a:pPr>
              <a:r>
                <a:rPr lang="en-US" sz="3250" b="1" spc="-33" dirty="0">
                  <a:solidFill>
                    <a:srgbClr val="F4F4EA"/>
                  </a:solidFill>
                  <a:latin typeface="Poppins Bold" panose="020B0604020202020204" charset="0"/>
                </a:rPr>
                <a:t>Delegate an Admin/User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66049"/>
              <a:ext cx="9057339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340"/>
                </a:lnSpc>
              </a:pPr>
              <a:r>
                <a:rPr lang="en-US" sz="1800" b="0" spc="90" dirty="0">
                  <a:solidFill>
                    <a:srgbClr val="F4F4EA"/>
                  </a:solidFill>
                  <a:latin typeface="Poppins Bold" panose="020B0604020202020204" charset="0"/>
                </a:rPr>
                <a:t>TO A SPECIFIC WEBSITE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232882"/>
              <a:ext cx="9057339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5603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206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4128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0160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36192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92224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048256" algn="l" defTabSz="512064" rtl="0" eaLnBrk="1" latinLnBrk="0" hangingPunct="1">
                <a:defRPr sz="100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50"/>
                </a:lnSpc>
              </a:pPr>
              <a:r>
                <a:rPr lang="en-US" sz="1500" b="0" i="0" spc="15">
                  <a:solidFill>
                    <a:srgbClr val="F4F4EA"/>
                  </a:solidFill>
                  <a:latin typeface="Poppins Light"/>
                </a:rPr>
                <a:t>Less worries that the website might break due to Theme modifications or Installation of "bad" Plugins.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-84624" y="5486400"/>
            <a:ext cx="9313247" cy="606528"/>
          </a:xfrm>
          <a:prstGeom prst="rect">
            <a:avLst/>
          </a:prstGeom>
          <a:solidFill>
            <a:srgbClr val="F4F4EA"/>
          </a:solidFill>
        </p:spPr>
      </p:sp>
      <p:sp>
        <p:nvSpPr>
          <p:cNvPr id="9" name="TextBox 9"/>
          <p:cNvSpPr txBox="1"/>
          <p:nvPr/>
        </p:nvSpPr>
        <p:spPr>
          <a:xfrm>
            <a:off x="526696" y="5625850"/>
            <a:ext cx="8102954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sz="1200" b="0" i="0" spc="12">
                <a:solidFill>
                  <a:srgbClr val="286A6C"/>
                </a:solidFill>
                <a:latin typeface="Poppins Light"/>
              </a:rPr>
              <a:t>WordCamp Davao | Philippines 2019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9294" r="3559"/>
          <a:stretch>
            <a:fillRect/>
          </a:stretch>
        </p:blipFill>
        <p:spPr>
          <a:xfrm>
            <a:off x="5083353" y="1809424"/>
            <a:ext cx="3183651" cy="27399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WordCamp Davao Philippines 2019</dc:title>
  <dc:creator/>
  <cp:lastModifiedBy> </cp:lastModifiedBy>
  <cp:revision>3</cp:revision>
  <dcterms:created xsi:type="dcterms:W3CDTF">2006-08-16T00:00:00Z</dcterms:created>
  <dcterms:modified xsi:type="dcterms:W3CDTF">2019-07-04T11:57:33Z</dcterms:modified>
  <dc:identifier>DADdayIB3DE</dc:identifier>
</cp:coreProperties>
</file>