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</p:sldIdLst>
  <p:sldSz cy="5143500" cx="9144000"/>
  <p:notesSz cx="6858000" cy="9144000"/>
  <p:embeddedFontLst>
    <p:embeddedFont>
      <p:font typeface="Playfair Display"/>
      <p:regular r:id="rId24"/>
      <p:bold r:id="rId25"/>
      <p:italic r:id="rId26"/>
      <p:boldItalic r:id="rId27"/>
    </p:embeddedFont>
    <p:embeddedFont>
      <p:font typeface="Lato"/>
      <p:regular r:id="rId28"/>
      <p:bold r:id="rId29"/>
      <p:italic r:id="rId30"/>
      <p:boldItalic r:id="rId3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font" Target="fonts/PlayfairDisplay-regular.fntdata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PlayfairDisplay-italic.fntdata"/><Relationship Id="rId25" Type="http://schemas.openxmlformats.org/officeDocument/2006/relationships/font" Target="fonts/PlayfairDisplay-bold.fntdata"/><Relationship Id="rId28" Type="http://schemas.openxmlformats.org/officeDocument/2006/relationships/font" Target="fonts/Lato-regular.fntdata"/><Relationship Id="rId27" Type="http://schemas.openxmlformats.org/officeDocument/2006/relationships/font" Target="fonts/PlayfairDisplay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Lato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Lato-boldItalic.fntdata"/><Relationship Id="rId30" Type="http://schemas.openxmlformats.org/officeDocument/2006/relationships/font" Target="fonts/Lato-italic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5cf7db16d8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5cf7db16d8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5cf9026300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5cf9026300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5cf9026300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5cf9026300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5cf9026300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5cf9026300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5cf9026300_0_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5cf9026300_0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5cf7db16d8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5cf7db16d8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5cf9026300_0_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5cf9026300_0_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5cf9026300_0_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5cf9026300_0_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5cf9026300_0_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5cf9026300_0_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5c236c7c11_0_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5c236c7c11_0_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5c236c7c11_0_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5c236c7c11_0_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5c236c7c11_0_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5c236c7c11_0_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5c236c7c11_0_7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5c236c7c11_0_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5c236c7c11_0_7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5c236c7c11_0_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5cf7db16d8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5cf7db16d8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5c236c7c11_0_8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5c236c7c11_0_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5cf7db16d8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5cf7db16d8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2749050" y="748800"/>
            <a:ext cx="3645900" cy="36459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2992950" y="992700"/>
            <a:ext cx="3158100" cy="3158100"/>
          </a:xfrm>
          <a:prstGeom prst="rect">
            <a:avLst/>
          </a:prstGeom>
          <a:noFill/>
          <a:ln cap="flat" cmpd="sng" w="28575">
            <a:solidFill>
              <a:schemeClr val="lt1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" name="Google Shape;12;p2"/>
          <p:cNvSpPr txBox="1"/>
          <p:nvPr>
            <p:ph type="ctrTitle"/>
          </p:nvPr>
        </p:nvSpPr>
        <p:spPr>
          <a:xfrm>
            <a:off x="3096250" y="1627200"/>
            <a:ext cx="2951400" cy="1584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3096363" y="3266930"/>
            <a:ext cx="2951400" cy="701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b="1"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b="1"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b="1"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b="1"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b="1"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b="1"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b="1"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b="1"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" name="Google Shape;50;p11"/>
          <p:cNvSpPr txBox="1"/>
          <p:nvPr>
            <p:ph hasCustomPrompt="1" type="title"/>
          </p:nvPr>
        </p:nvSpPr>
        <p:spPr>
          <a:xfrm>
            <a:off x="311700" y="1233100"/>
            <a:ext cx="8520600" cy="1610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9pPr>
          </a:lstStyle>
          <a:p>
            <a:r>
              <a:t>xx%</a:t>
            </a:r>
          </a:p>
        </p:txBody>
      </p:sp>
      <p:sp>
        <p:nvSpPr>
          <p:cNvPr id="51" name="Google Shape;51;p11"/>
          <p:cNvSpPr txBox="1"/>
          <p:nvPr>
            <p:ph idx="1" type="body"/>
          </p:nvPr>
        </p:nvSpPr>
        <p:spPr>
          <a:xfrm>
            <a:off x="311700" y="2919450"/>
            <a:ext cx="85206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2" name="Google Shape;52;p11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2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bg>
      <p:bgPr>
        <a:solidFill>
          <a:schemeClr val="dk1"/>
        </a:solidFill>
      </p:bgPr>
    </p:bg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type="title"/>
          </p:nvPr>
        </p:nvSpPr>
        <p:spPr>
          <a:xfrm>
            <a:off x="509550" y="1423875"/>
            <a:ext cx="8124900" cy="1798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17" name="Google Shape;17;p3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" name="Google Shape;20;p4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21" name="Google Shape;21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25" name="Google Shape;25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6" name="Google Shape;26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7" name="Google Shape;27;p5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30" name="Google Shape;30;p6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3" name="Google Shape;33;p7"/>
          <p:cNvSpPr txBox="1"/>
          <p:nvPr>
            <p:ph idx="1" type="body"/>
          </p:nvPr>
        </p:nvSpPr>
        <p:spPr>
          <a:xfrm>
            <a:off x="311700" y="1391378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4" name="Google Shape;34;p7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bg>
      <p:bgPr>
        <a:solidFill>
          <a:schemeClr val="dk2"/>
        </a:solidFill>
      </p:bgPr>
    </p:bg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8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37" name="Google Shape;37;p8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9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0" name="Google Shape;40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1" name="Google Shape;41;p9"/>
          <p:cNvSpPr txBox="1"/>
          <p:nvPr>
            <p:ph type="title"/>
          </p:nvPr>
        </p:nvSpPr>
        <p:spPr>
          <a:xfrm>
            <a:off x="265500" y="1107950"/>
            <a:ext cx="4045200" cy="168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2" name="Google Shape;42;p9"/>
          <p:cNvSpPr txBox="1"/>
          <p:nvPr>
            <p:ph idx="1" type="subTitle"/>
          </p:nvPr>
        </p:nvSpPr>
        <p:spPr>
          <a:xfrm>
            <a:off x="265500" y="28452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3" name="Google Shape;43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4" name="Google Shape;44;p9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 txBox="1"/>
          <p:nvPr>
            <p:ph idx="1" type="body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7" name="Google Shape;47;p10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coral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ato"/>
              <a:buChar char="●"/>
              <a:defRPr sz="1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8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0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4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6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5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4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5.png"/><Relationship Id="rId4" Type="http://schemas.openxmlformats.org/officeDocument/2006/relationships/image" Target="../media/image8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jpg"/><Relationship Id="rId4" Type="http://schemas.openxmlformats.org/officeDocument/2006/relationships/image" Target="../media/image8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1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3"/>
          <p:cNvSpPr txBox="1"/>
          <p:nvPr>
            <p:ph type="ctrTitle"/>
          </p:nvPr>
        </p:nvSpPr>
        <p:spPr>
          <a:xfrm>
            <a:off x="3096300" y="1326650"/>
            <a:ext cx="2951400" cy="1584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Drive Traffic &amp; Earn </a:t>
            </a:r>
            <a:r>
              <a:rPr lang="en" sz="2400"/>
              <a:t>from Your WordPress S</a:t>
            </a:r>
            <a:r>
              <a:rPr lang="en" sz="2400"/>
              <a:t>ite</a:t>
            </a:r>
            <a:endParaRPr sz="2400"/>
          </a:p>
        </p:txBody>
      </p:sp>
      <p:sp>
        <p:nvSpPr>
          <p:cNvPr id="60" name="Google Shape;60;p13"/>
          <p:cNvSpPr txBox="1"/>
          <p:nvPr>
            <p:ph idx="1" type="subTitle"/>
          </p:nvPr>
        </p:nvSpPr>
        <p:spPr>
          <a:xfrm>
            <a:off x="3096363" y="3266930"/>
            <a:ext cx="2951400" cy="701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Monetization and Marketing</a:t>
            </a:r>
            <a:endParaRPr/>
          </a:p>
        </p:txBody>
      </p:sp>
      <p:pic>
        <p:nvPicPr>
          <p:cNvPr id="61" name="Google Shape;61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68950" y="3725000"/>
            <a:ext cx="1183975" cy="1183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2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Affiliate Marketing</a:t>
            </a:r>
            <a:endParaRPr/>
          </a:p>
        </p:txBody>
      </p:sp>
      <p:sp>
        <p:nvSpPr>
          <p:cNvPr id="122" name="Google Shape;122;p22"/>
          <p:cNvSpPr txBox="1"/>
          <p:nvPr>
            <p:ph idx="1" type="body"/>
          </p:nvPr>
        </p:nvSpPr>
        <p:spPr>
          <a:xfrm>
            <a:off x="3501950" y="1152475"/>
            <a:ext cx="53304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Write reviews,  how to tutorials, blogs or general things about your favorite topics and simply insert a suggested </a:t>
            </a:r>
            <a:r>
              <a:rPr lang="en" sz="1400"/>
              <a:t>product</a:t>
            </a:r>
            <a:r>
              <a:rPr lang="en" sz="1400"/>
              <a:t> that you can buy from your favorite shopping site.</a:t>
            </a:r>
            <a:endParaRPr sz="1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400"/>
              <a:t>EARN 6-10% of  total cart value depending on the </a:t>
            </a:r>
            <a:endParaRPr sz="1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400"/>
              <a:t>Your content must be high quality and not sales-pitchy. You can also try to be creative. Meaning there is an expensive watch you will write about but you can offer a more affordable alternative by providing a photo and </a:t>
            </a:r>
            <a:r>
              <a:rPr lang="en" sz="1400"/>
              <a:t>product</a:t>
            </a:r>
            <a:r>
              <a:rPr lang="en" sz="1400"/>
              <a:t> link with your affiliate ID</a:t>
            </a:r>
            <a:endParaRPr sz="14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1400"/>
              <a:t>You are paid by the number of people who click on your link to refer them to a shopping/retail site</a:t>
            </a:r>
            <a:endParaRPr sz="1400"/>
          </a:p>
        </p:txBody>
      </p:sp>
      <p:pic>
        <p:nvPicPr>
          <p:cNvPr id="123" name="Google Shape;123;p22"/>
          <p:cNvPicPr preferRelativeResize="0"/>
          <p:nvPr/>
        </p:nvPicPr>
        <p:blipFill rotWithShape="1">
          <a:blip r:embed="rId3">
            <a:alphaModFix/>
          </a:blip>
          <a:srcRect b="0" l="0" r="0" t="5687"/>
          <a:stretch/>
        </p:blipFill>
        <p:spPr>
          <a:xfrm>
            <a:off x="389225" y="1058750"/>
            <a:ext cx="2941275" cy="36038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Google Shape;128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95677" y="288625"/>
            <a:ext cx="6222602" cy="45662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Google Shape;133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42075" y="76275"/>
            <a:ext cx="6545254" cy="48387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Google Shape;138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89825" y="101650"/>
            <a:ext cx="6947066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Google Shape;143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3050" y="84725"/>
            <a:ext cx="7996260" cy="4838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7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Self Promotion/Sell Your Own Services</a:t>
            </a:r>
            <a:endParaRPr/>
          </a:p>
        </p:txBody>
      </p:sp>
      <p:sp>
        <p:nvSpPr>
          <p:cNvPr id="149" name="Google Shape;149;p27"/>
          <p:cNvSpPr txBox="1"/>
          <p:nvPr>
            <p:ph idx="1" type="body"/>
          </p:nvPr>
        </p:nvSpPr>
        <p:spPr>
          <a:xfrm>
            <a:off x="786650" y="1074925"/>
            <a:ext cx="7350600" cy="174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AutoNum type="arabicPeriod"/>
            </a:pPr>
            <a:r>
              <a:rPr lang="en" sz="3000"/>
              <a:t>“Show Off” your skills</a:t>
            </a:r>
            <a:endParaRPr sz="3000"/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AutoNum type="arabicPeriod"/>
            </a:pPr>
            <a:r>
              <a:rPr lang="en" sz="3000"/>
              <a:t>Your site can speak for itself</a:t>
            </a:r>
            <a:endParaRPr sz="3000"/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AutoNum type="arabicPeriod"/>
            </a:pPr>
            <a:r>
              <a:rPr lang="en" sz="3000"/>
              <a:t>Get your first clients as a freelancer</a:t>
            </a:r>
            <a:endParaRPr sz="3000"/>
          </a:p>
        </p:txBody>
      </p:sp>
      <p:pic>
        <p:nvPicPr>
          <p:cNvPr id="150" name="Google Shape;150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674150"/>
            <a:ext cx="5219100" cy="2372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835100" y="3758850"/>
            <a:ext cx="1183975" cy="1183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8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ASK ME ANYTHING</a:t>
            </a:r>
            <a:endParaRPr/>
          </a:p>
        </p:txBody>
      </p:sp>
      <p:sp>
        <p:nvSpPr>
          <p:cNvPr id="157" name="Google Shape;157;p28"/>
          <p:cNvSpPr txBox="1"/>
          <p:nvPr>
            <p:ph idx="1" type="body"/>
          </p:nvPr>
        </p:nvSpPr>
        <p:spPr>
          <a:xfrm>
            <a:off x="311700" y="1863025"/>
            <a:ext cx="8520600" cy="105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b="1" lang="en" sz="6000"/>
              <a:t>rica@nowcandoit.com</a:t>
            </a:r>
            <a:endParaRPr b="1" sz="600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9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It takes money to make money - SPEND!</a:t>
            </a:r>
            <a:endParaRPr/>
          </a:p>
        </p:txBody>
      </p:sp>
      <p:sp>
        <p:nvSpPr>
          <p:cNvPr id="163" name="Google Shape;163;p29"/>
          <p:cNvSpPr txBox="1"/>
          <p:nvPr>
            <p:ph idx="1" type="body"/>
          </p:nvPr>
        </p:nvSpPr>
        <p:spPr>
          <a:xfrm>
            <a:off x="311700" y="1152475"/>
            <a:ext cx="8520600" cy="366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Use the power of Facebook or IG Ads + Pixels to drive traffic and create conversions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b="1" lang="en" u="sng">
                <a:highlight>
                  <a:srgbClr val="FFFF00"/>
                </a:highlight>
              </a:rPr>
              <a:t>HOMEWORK: research FB Ads, </a:t>
            </a:r>
            <a:r>
              <a:rPr b="1" lang="en" u="sng">
                <a:highlight>
                  <a:srgbClr val="FFFF00"/>
                </a:highlight>
              </a:rPr>
              <a:t>Retargeting</a:t>
            </a:r>
            <a:r>
              <a:rPr b="1" lang="en" u="sng">
                <a:highlight>
                  <a:srgbClr val="FFFF00"/>
                </a:highlight>
              </a:rPr>
              <a:t> and Facebook Pixels</a:t>
            </a:r>
            <a:endParaRPr b="1" u="sng">
              <a:highlight>
                <a:srgbClr val="FFFF00"/>
              </a:highlight>
            </a:endParaRPr>
          </a:p>
        </p:txBody>
      </p:sp>
      <p:pic>
        <p:nvPicPr>
          <p:cNvPr id="164" name="Google Shape;164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96613" y="1592100"/>
            <a:ext cx="7164624" cy="2637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" name="Google Shape;169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4550" y="67800"/>
            <a:ext cx="7643298" cy="48387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911250" y="3959525"/>
            <a:ext cx="1183975" cy="1183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4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Introduction</a:t>
            </a:r>
            <a:endParaRPr/>
          </a:p>
        </p:txBody>
      </p:sp>
      <p:sp>
        <p:nvSpPr>
          <p:cNvPr id="67" name="Google Shape;67;p14"/>
          <p:cNvSpPr txBox="1"/>
          <p:nvPr>
            <p:ph idx="1" type="body"/>
          </p:nvPr>
        </p:nvSpPr>
        <p:spPr>
          <a:xfrm>
            <a:off x="311700" y="1152475"/>
            <a:ext cx="30945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My first encounter with 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WordPress, Why we choose 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to use it, for what reason and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Why we will continue to push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To use WordPress to eternity</a:t>
            </a:r>
            <a:endParaRPr/>
          </a:p>
        </p:txBody>
      </p:sp>
      <p:pic>
        <p:nvPicPr>
          <p:cNvPr id="68" name="Google Shape;68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63980" y="1152472"/>
            <a:ext cx="5092771" cy="341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868950" y="3725000"/>
            <a:ext cx="1183975" cy="1183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5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Cost for WordPress</a:t>
            </a:r>
            <a:endParaRPr/>
          </a:p>
        </p:txBody>
      </p:sp>
      <p:sp>
        <p:nvSpPr>
          <p:cNvPr id="75" name="Google Shape;75;p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64646"/>
                </a:solidFill>
                <a:latin typeface="Arial"/>
                <a:ea typeface="Arial"/>
                <a:cs typeface="Arial"/>
                <a:sym typeface="Arial"/>
              </a:rPr>
              <a:t>The cost of a WordPress site can be broken down into following categories:</a:t>
            </a:r>
            <a:endParaRPr>
              <a:solidFill>
                <a:srgbClr val="46464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647700" rtl="0" algn="l">
              <a:spcBef>
                <a:spcPts val="0"/>
              </a:spcBef>
              <a:spcAft>
                <a:spcPts val="0"/>
              </a:spcAft>
              <a:buClr>
                <a:srgbClr val="464646"/>
              </a:buClr>
              <a:buSzPts val="1800"/>
              <a:buFont typeface="Arial"/>
              <a:buAutoNum type="arabicPeriod"/>
            </a:pPr>
            <a:r>
              <a:rPr lang="en">
                <a:solidFill>
                  <a:srgbClr val="464646"/>
                </a:solidFill>
                <a:latin typeface="Arial"/>
                <a:ea typeface="Arial"/>
                <a:cs typeface="Arial"/>
                <a:sym typeface="Arial"/>
              </a:rPr>
              <a:t>WordPress hosting - $7.99 (P400) monthly</a:t>
            </a:r>
            <a:endParaRPr>
              <a:solidFill>
                <a:srgbClr val="46464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647700" rtl="0" algn="l">
              <a:spcBef>
                <a:spcPts val="0"/>
              </a:spcBef>
              <a:spcAft>
                <a:spcPts val="0"/>
              </a:spcAft>
              <a:buClr>
                <a:srgbClr val="464646"/>
              </a:buClr>
              <a:buSzPts val="1800"/>
              <a:buFont typeface="Arial"/>
              <a:buAutoNum type="arabicPeriod"/>
            </a:pPr>
            <a:r>
              <a:rPr lang="en">
                <a:solidFill>
                  <a:srgbClr val="464646"/>
                </a:solidFill>
                <a:latin typeface="Arial"/>
                <a:ea typeface="Arial"/>
                <a:cs typeface="Arial"/>
                <a:sym typeface="Arial"/>
              </a:rPr>
              <a:t>Domain Name - $12 (600) annually</a:t>
            </a:r>
            <a:endParaRPr>
              <a:solidFill>
                <a:srgbClr val="46464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647700" rtl="0" algn="l">
              <a:spcBef>
                <a:spcPts val="0"/>
              </a:spcBef>
              <a:spcAft>
                <a:spcPts val="0"/>
              </a:spcAft>
              <a:buClr>
                <a:srgbClr val="464646"/>
              </a:buClr>
              <a:buSzPts val="1800"/>
              <a:buFont typeface="Arial"/>
              <a:buAutoNum type="arabicPeriod"/>
            </a:pPr>
            <a:r>
              <a:rPr lang="en">
                <a:solidFill>
                  <a:srgbClr val="464646"/>
                </a:solidFill>
                <a:latin typeface="Arial"/>
                <a:ea typeface="Arial"/>
                <a:cs typeface="Arial"/>
                <a:sym typeface="Arial"/>
              </a:rPr>
              <a:t>Design - Ranges from Free to Php 100,000</a:t>
            </a:r>
            <a:endParaRPr>
              <a:solidFill>
                <a:srgbClr val="46464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647700" rtl="0" algn="l">
              <a:spcBef>
                <a:spcPts val="0"/>
              </a:spcBef>
              <a:spcAft>
                <a:spcPts val="0"/>
              </a:spcAft>
              <a:buClr>
                <a:srgbClr val="464646"/>
              </a:buClr>
              <a:buSzPts val="1800"/>
              <a:buFont typeface="Arial"/>
              <a:buAutoNum type="arabicPeriod"/>
            </a:pPr>
            <a:r>
              <a:rPr lang="en">
                <a:solidFill>
                  <a:srgbClr val="464646"/>
                </a:solidFill>
                <a:latin typeface="Arial"/>
                <a:ea typeface="Arial"/>
                <a:cs typeface="Arial"/>
                <a:sym typeface="Arial"/>
              </a:rPr>
              <a:t>Plugins and Extensions (Apps) - depending on your need </a:t>
            </a:r>
            <a:endParaRPr>
              <a:solidFill>
                <a:srgbClr val="46464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04800" lvl="0" marL="914400" rtl="0" algn="l">
              <a:spcBef>
                <a:spcPts val="0"/>
              </a:spcBef>
              <a:spcAft>
                <a:spcPts val="0"/>
              </a:spcAft>
              <a:buClr>
                <a:srgbClr val="464646"/>
              </a:buClr>
              <a:buSzPts val="1200"/>
              <a:buFont typeface="Arial"/>
              <a:buChar char="●"/>
            </a:pPr>
            <a:r>
              <a:rPr lang="en" sz="1200">
                <a:solidFill>
                  <a:srgbClr val="464646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There are 54,000+ free plugins for WordPress. These are apps and extensions for your websites. Think features like contact form, gallery, etc.</a:t>
            </a:r>
            <a:endParaRPr>
              <a:solidFill>
                <a:srgbClr val="46464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100"/>
              </a:spcBef>
              <a:spcAft>
                <a:spcPts val="1600"/>
              </a:spcAft>
              <a:buNone/>
            </a:pPr>
            <a:r>
              <a:rPr b="1" lang="en" sz="2400"/>
              <a:t> It’s practically nothing but time is gold and how much do you actually value that and what value do you give TIME?</a:t>
            </a:r>
            <a:endParaRPr b="1" sz="24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6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First Things First… </a:t>
            </a:r>
            <a:r>
              <a:rPr lang="en" sz="1800"/>
              <a:t>When Building your WP Site</a:t>
            </a:r>
            <a:endParaRPr sz="1800"/>
          </a:p>
        </p:txBody>
      </p:sp>
      <p:sp>
        <p:nvSpPr>
          <p:cNvPr id="81" name="Google Shape;81;p16"/>
          <p:cNvSpPr txBox="1"/>
          <p:nvPr>
            <p:ph idx="1" type="body"/>
          </p:nvPr>
        </p:nvSpPr>
        <p:spPr>
          <a:xfrm>
            <a:off x="311700" y="1083800"/>
            <a:ext cx="3923400" cy="348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WHO</a:t>
            </a:r>
            <a:endParaRPr/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WHY</a:t>
            </a:r>
            <a:endParaRPr/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HOW</a:t>
            </a:r>
            <a:endParaRPr/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WHAT</a:t>
            </a:r>
            <a:endParaRPr/>
          </a:p>
          <a:p>
            <a:pPr indent="0" lvl="0" marL="45720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45720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None/>
            </a:pPr>
            <a:r>
              <a:rPr lang="en"/>
              <a:t>Then decide</a:t>
            </a:r>
            <a:endParaRPr/>
          </a:p>
          <a:p>
            <a:pPr indent="0" lvl="0" marL="45720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Look &amp; Feel</a:t>
            </a:r>
            <a:endParaRPr/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Content</a:t>
            </a:r>
            <a:endParaRPr/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Flow &amp; Action Steps</a:t>
            </a:r>
            <a:endParaRPr/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Monetization</a:t>
            </a:r>
            <a:endParaRPr/>
          </a:p>
        </p:txBody>
      </p:sp>
      <p:pic>
        <p:nvPicPr>
          <p:cNvPr id="82" name="Google Shape;82;p16"/>
          <p:cNvPicPr preferRelativeResize="0"/>
          <p:nvPr/>
        </p:nvPicPr>
        <p:blipFill rotWithShape="1">
          <a:blip r:embed="rId3">
            <a:alphaModFix/>
          </a:blip>
          <a:srcRect b="0" l="18949" r="22147" t="0"/>
          <a:stretch/>
        </p:blipFill>
        <p:spPr>
          <a:xfrm>
            <a:off x="4398950" y="1083800"/>
            <a:ext cx="4544675" cy="3530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7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PROVIDE VALUE </a:t>
            </a:r>
            <a:endParaRPr/>
          </a:p>
        </p:txBody>
      </p:sp>
      <p:sp>
        <p:nvSpPr>
          <p:cNvPr id="88" name="Google Shape;88;p17"/>
          <p:cNvSpPr txBox="1"/>
          <p:nvPr>
            <p:ph idx="1" type="body"/>
          </p:nvPr>
        </p:nvSpPr>
        <p:spPr>
          <a:xfrm>
            <a:off x="5218625" y="1152475"/>
            <a:ext cx="36138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57200" lvl="0" marL="457200" rtl="0" algn="l">
              <a:spcBef>
                <a:spcPts val="0"/>
              </a:spcBef>
              <a:spcAft>
                <a:spcPts val="0"/>
              </a:spcAft>
              <a:buSzPts val="3600"/>
              <a:buAutoNum type="arabicPeriod"/>
            </a:pPr>
            <a:r>
              <a:rPr lang="en" sz="3600"/>
              <a:t>YOU</a:t>
            </a:r>
            <a:endParaRPr sz="3600"/>
          </a:p>
          <a:p>
            <a:pPr indent="-457200" lvl="0" marL="457200" rtl="0" algn="l">
              <a:spcBef>
                <a:spcPts val="0"/>
              </a:spcBef>
              <a:spcAft>
                <a:spcPts val="0"/>
              </a:spcAft>
              <a:buSzPts val="3600"/>
              <a:buAutoNum type="arabicPeriod"/>
            </a:pPr>
            <a:r>
              <a:rPr lang="en" sz="3600"/>
              <a:t>Your Audience</a:t>
            </a:r>
            <a:endParaRPr sz="3600"/>
          </a:p>
          <a:p>
            <a:pPr indent="-457200" lvl="0" marL="457200" rtl="0" algn="l">
              <a:spcBef>
                <a:spcPts val="0"/>
              </a:spcBef>
              <a:spcAft>
                <a:spcPts val="0"/>
              </a:spcAft>
              <a:buSzPts val="3600"/>
              <a:buAutoNum type="arabicPeriod"/>
            </a:pPr>
            <a:r>
              <a:rPr lang="en" sz="3600"/>
              <a:t>Merchants or Marketers</a:t>
            </a:r>
            <a:endParaRPr sz="3600"/>
          </a:p>
        </p:txBody>
      </p:sp>
      <p:pic>
        <p:nvPicPr>
          <p:cNvPr id="89" name="Google Shape;89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169850"/>
            <a:ext cx="4913824" cy="32635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8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NO Traffic =No Honey=No Money</a:t>
            </a:r>
            <a:endParaRPr/>
          </a:p>
        </p:txBody>
      </p:sp>
      <p:sp>
        <p:nvSpPr>
          <p:cNvPr id="95" name="Google Shape;95;p18"/>
          <p:cNvSpPr txBox="1"/>
          <p:nvPr>
            <p:ph idx="1" type="body"/>
          </p:nvPr>
        </p:nvSpPr>
        <p:spPr>
          <a:xfrm>
            <a:off x="311700" y="1152475"/>
            <a:ext cx="37137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Get a following first then you have something they will come for.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Let the audience come, then the rest will follow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Use the power of Social Media to drive traffic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SEO can be your next step</a:t>
            </a:r>
            <a:endParaRPr/>
          </a:p>
        </p:txBody>
      </p:sp>
      <p:pic>
        <p:nvPicPr>
          <p:cNvPr id="96" name="Google Shape;96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86925" y="1625225"/>
            <a:ext cx="4813800" cy="27058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9"/>
          <p:cNvSpPr txBox="1"/>
          <p:nvPr>
            <p:ph type="title"/>
          </p:nvPr>
        </p:nvSpPr>
        <p:spPr>
          <a:xfrm>
            <a:off x="311700" y="391350"/>
            <a:ext cx="32733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Know your site inside and out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Get to know the audience you are attracting - then, document!</a:t>
            </a:r>
            <a:endParaRPr/>
          </a:p>
        </p:txBody>
      </p:sp>
      <p:pic>
        <p:nvPicPr>
          <p:cNvPr id="102" name="Google Shape;102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85275" y="180600"/>
            <a:ext cx="4654600" cy="4654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0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NOW They have Arrived...what can you do?</a:t>
            </a:r>
            <a:endParaRPr/>
          </a:p>
        </p:txBody>
      </p:sp>
      <p:sp>
        <p:nvSpPr>
          <p:cNvPr id="108" name="Google Shape;108;p20"/>
          <p:cNvSpPr txBox="1"/>
          <p:nvPr>
            <p:ph idx="1" type="body"/>
          </p:nvPr>
        </p:nvSpPr>
        <p:spPr>
          <a:xfrm>
            <a:off x="4449350" y="1152475"/>
            <a:ext cx="4517100" cy="270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AutoNum type="arabicPeriod"/>
            </a:pPr>
            <a:r>
              <a:rPr lang="en" sz="3000"/>
              <a:t>Sponsor Ads/Email Marketing</a:t>
            </a:r>
            <a:endParaRPr sz="3000"/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AutoNum type="arabicPeriod"/>
            </a:pPr>
            <a:r>
              <a:rPr lang="en" sz="3000"/>
              <a:t>Affiliate Marketing</a:t>
            </a:r>
            <a:endParaRPr sz="3000"/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AutoNum type="arabicPeriod"/>
            </a:pPr>
            <a:r>
              <a:rPr lang="en" sz="3000"/>
              <a:t>Market Your Own Services</a:t>
            </a:r>
            <a:endParaRPr sz="3000"/>
          </a:p>
        </p:txBody>
      </p:sp>
      <p:pic>
        <p:nvPicPr>
          <p:cNvPr id="109" name="Google Shape;109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0075" y="1452200"/>
            <a:ext cx="4141801" cy="2331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1"/>
          <p:cNvSpPr txBox="1"/>
          <p:nvPr>
            <p:ph type="title"/>
          </p:nvPr>
        </p:nvSpPr>
        <p:spPr>
          <a:xfrm>
            <a:off x="311700" y="146025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Sponsor Ads/Email Marketing</a:t>
            </a:r>
            <a:endParaRPr/>
          </a:p>
        </p:txBody>
      </p:sp>
      <p:sp>
        <p:nvSpPr>
          <p:cNvPr id="115" name="Google Shape;115;p21"/>
          <p:cNvSpPr txBox="1"/>
          <p:nvPr>
            <p:ph idx="1" type="body"/>
          </p:nvPr>
        </p:nvSpPr>
        <p:spPr>
          <a:xfrm>
            <a:off x="387825" y="814125"/>
            <a:ext cx="4560600" cy="424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Selling ad space in your site where advertisers can gain visibility, trust and confidence for their </a:t>
            </a:r>
            <a:r>
              <a:rPr lang="en" sz="1400"/>
              <a:t>product</a:t>
            </a:r>
            <a:r>
              <a:rPr lang="en" sz="1400"/>
              <a:t> and services.</a:t>
            </a:r>
            <a:endParaRPr sz="1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 sz="1400" u="sng"/>
              <a:t>MUST HAVE TARGETTED TRAFFIC</a:t>
            </a:r>
            <a:endParaRPr b="1" sz="1400" u="sng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i="1" lang="en" sz="1400"/>
              <a:t>Ad value to your readers</a:t>
            </a:r>
            <a:r>
              <a:rPr lang="en" sz="1400"/>
              <a:t> by creating content to support your claims and </a:t>
            </a:r>
            <a:r>
              <a:rPr b="1" i="1" lang="en" sz="1400"/>
              <a:t>add value to your advertisers</a:t>
            </a:r>
            <a:r>
              <a:rPr lang="en" sz="1400"/>
              <a:t> by offering to collect emails and sending their first email campaign</a:t>
            </a:r>
            <a:endParaRPr sz="1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400"/>
              <a:t>Note: It’s easier to choose </a:t>
            </a:r>
            <a:r>
              <a:rPr lang="en" sz="1400"/>
              <a:t>products</a:t>
            </a:r>
            <a:r>
              <a:rPr lang="en" sz="1400"/>
              <a:t> and services you yourself believe in so it won’t feel like you’re working too hard or getting paid to say nice things</a:t>
            </a:r>
            <a:endParaRPr sz="1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400"/>
              <a:t>The bigger your reach the more money you can charge. Also depending on the price of the </a:t>
            </a:r>
            <a:r>
              <a:rPr lang="en" sz="1400"/>
              <a:t>product</a:t>
            </a:r>
            <a:r>
              <a:rPr lang="en" sz="1400"/>
              <a:t> or service offered.</a:t>
            </a:r>
            <a:endParaRPr sz="14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400"/>
          </a:p>
        </p:txBody>
      </p:sp>
      <p:pic>
        <p:nvPicPr>
          <p:cNvPr id="116" name="Google Shape;116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68350" y="864100"/>
            <a:ext cx="3704775" cy="3704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oral">
  <a:themeElements>
    <a:clrScheme name="Coral">
      <a:dk1>
        <a:srgbClr val="F55E61"/>
      </a:dk1>
      <a:lt1>
        <a:srgbClr val="FFFFFF"/>
      </a:lt1>
      <a:dk2>
        <a:srgbClr val="5E696C"/>
      </a:dk2>
      <a:lt2>
        <a:srgbClr val="BFC7CA"/>
      </a:lt2>
      <a:accent1>
        <a:srgbClr val="1E2D31"/>
      </a:accent1>
      <a:accent2>
        <a:srgbClr val="273C42"/>
      </a:accent2>
      <a:accent3>
        <a:srgbClr val="83D061"/>
      </a:accent3>
      <a:accent4>
        <a:srgbClr val="F6CD4C"/>
      </a:accent4>
      <a:accent5>
        <a:srgbClr val="AF4345"/>
      </a:accent5>
      <a:accent6>
        <a:srgbClr val="F58F8F"/>
      </a:accent6>
      <a:hlink>
        <a:srgbClr val="AF4345"/>
      </a:hlink>
      <a:folHlink>
        <a:srgbClr val="AF434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