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b2bc8043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b2bc8043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b0a78c43c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b0a78c43c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b2bc8043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b2bc8043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b33c1a165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b33c1a165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b33c1a165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b33c1a165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b0a78c43c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b0a78c43c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c133606a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5c133606a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b33c1a165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b33c1a165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b0a78c43c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b0a78c43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b33c1a165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b33c1a165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b33c1a165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b33c1a165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b2bc804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b2bc804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b0a78c43c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b0a78c43c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bf1fe57e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bf1fe57e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b2bc8043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b2bc8043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bookwormhead.com/how-to-setup-wordpress-offline-site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bit.ly/2MPqfLb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4926350" y="967875"/>
            <a:ext cx="3895200" cy="29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How Expedite Your WordPress Development 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Process By 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Choosing The 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Right Theme</a:t>
            </a:r>
            <a:endParaRPr b="1" sz="3000"/>
          </a:p>
        </p:txBody>
      </p:sp>
      <p:pic>
        <p:nvPicPr>
          <p:cNvPr id="135" name="Google Shape;13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50" y="1144552"/>
            <a:ext cx="3895200" cy="2854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/>
          <p:nvPr/>
        </p:nvSpPr>
        <p:spPr>
          <a:xfrm>
            <a:off x="458075" y="434375"/>
            <a:ext cx="4619700" cy="3570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2"/>
          <p:cNvSpPr/>
          <p:nvPr/>
        </p:nvSpPr>
        <p:spPr>
          <a:xfrm>
            <a:off x="4922849" y="434275"/>
            <a:ext cx="2275200" cy="3570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6814175" y="175325"/>
            <a:ext cx="2151000" cy="4452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"/>
          <p:cNvSpPr/>
          <p:nvPr/>
        </p:nvSpPr>
        <p:spPr>
          <a:xfrm>
            <a:off x="0" y="5052125"/>
            <a:ext cx="9144000" cy="123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2"/>
          <p:cNvSpPr txBox="1"/>
          <p:nvPr>
            <p:ph idx="4294967295" type="ctrTitle"/>
          </p:nvPr>
        </p:nvSpPr>
        <p:spPr>
          <a:xfrm>
            <a:off x="713225" y="1252675"/>
            <a:ext cx="41094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1 week turnaround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27" name="Google Shape;227;p22"/>
          <p:cNvSpPr/>
          <p:nvPr/>
        </p:nvSpPr>
        <p:spPr>
          <a:xfrm>
            <a:off x="458075" y="1764250"/>
            <a:ext cx="8507100" cy="762900"/>
          </a:xfrm>
          <a:prstGeom prst="rect">
            <a:avLst/>
          </a:prstGeom>
          <a:solidFill>
            <a:srgbClr val="F3F3F3">
              <a:alpha val="238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 txBox="1"/>
          <p:nvPr>
            <p:ph idx="4294967295" type="ctrTitle"/>
          </p:nvPr>
        </p:nvSpPr>
        <p:spPr>
          <a:xfrm>
            <a:off x="713225" y="1925625"/>
            <a:ext cx="37269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L</a:t>
            </a:r>
            <a:r>
              <a:rPr lang="en" sz="1800">
                <a:solidFill>
                  <a:srgbClr val="000000"/>
                </a:solidFill>
              </a:rPr>
              <a:t>imited budget 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29" name="Google Shape;229;p22"/>
          <p:cNvSpPr txBox="1"/>
          <p:nvPr>
            <p:ph idx="4294967295" type="ctrTitle"/>
          </p:nvPr>
        </p:nvSpPr>
        <p:spPr>
          <a:xfrm>
            <a:off x="732850" y="2649825"/>
            <a:ext cx="36315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Use friendly admin area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30" name="Google Shape;230;p22"/>
          <p:cNvSpPr txBox="1"/>
          <p:nvPr>
            <p:ph idx="4294967295" type="ctrTitle"/>
          </p:nvPr>
        </p:nvSpPr>
        <p:spPr>
          <a:xfrm>
            <a:off x="5165075" y="507750"/>
            <a:ext cx="1649100" cy="4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Boilerplate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31" name="Google Shape;231;p22"/>
          <p:cNvSpPr txBox="1"/>
          <p:nvPr>
            <p:ph idx="4294967295" type="ctrTitle"/>
          </p:nvPr>
        </p:nvSpPr>
        <p:spPr>
          <a:xfrm>
            <a:off x="7130425" y="507750"/>
            <a:ext cx="1649100" cy="4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Ready-Made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32" name="Google Shape;232;p22"/>
          <p:cNvSpPr txBox="1"/>
          <p:nvPr>
            <p:ph idx="4294967295" type="ctrTitle"/>
          </p:nvPr>
        </p:nvSpPr>
        <p:spPr>
          <a:xfrm>
            <a:off x="394600" y="4264025"/>
            <a:ext cx="55359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Winner: Ready-Made Theme | </a:t>
            </a:r>
            <a:r>
              <a:rPr b="1" lang="en" sz="1800">
                <a:solidFill>
                  <a:srgbClr val="00FF00"/>
                </a:solidFill>
              </a:rPr>
              <a:t>7 POINTS</a:t>
            </a:r>
            <a:endParaRPr b="1" sz="1800">
              <a:solidFill>
                <a:srgbClr val="00FF00"/>
              </a:solidFill>
            </a:endParaRPr>
          </a:p>
        </p:txBody>
      </p:sp>
      <p:sp>
        <p:nvSpPr>
          <p:cNvPr id="233" name="Google Shape;233;p22"/>
          <p:cNvSpPr txBox="1"/>
          <p:nvPr>
            <p:ph idx="4294967295" type="ctrTitle"/>
          </p:nvPr>
        </p:nvSpPr>
        <p:spPr>
          <a:xfrm>
            <a:off x="5428925" y="823025"/>
            <a:ext cx="1499700" cy="4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</a:rPr>
              <a:t>POINTS</a:t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234" name="Google Shape;234;p22"/>
          <p:cNvSpPr txBox="1"/>
          <p:nvPr>
            <p:ph idx="4294967295" type="ctrTitle"/>
          </p:nvPr>
        </p:nvSpPr>
        <p:spPr>
          <a:xfrm>
            <a:off x="7415525" y="823025"/>
            <a:ext cx="1649100" cy="4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</a:rPr>
              <a:t>POINTS</a:t>
            </a:r>
            <a:endParaRPr b="1" sz="1200">
              <a:solidFill>
                <a:srgbClr val="F3F3F3"/>
              </a:solidFill>
            </a:endParaRPr>
          </a:p>
        </p:txBody>
      </p:sp>
      <p:sp>
        <p:nvSpPr>
          <p:cNvPr id="235" name="Google Shape;235;p22"/>
          <p:cNvSpPr/>
          <p:nvPr/>
        </p:nvSpPr>
        <p:spPr>
          <a:xfrm>
            <a:off x="458075" y="3255788"/>
            <a:ext cx="8507100" cy="762900"/>
          </a:xfrm>
          <a:prstGeom prst="rect">
            <a:avLst/>
          </a:prstGeom>
          <a:solidFill>
            <a:srgbClr val="F3F3F3">
              <a:alpha val="238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2"/>
          <p:cNvSpPr txBox="1"/>
          <p:nvPr/>
        </p:nvSpPr>
        <p:spPr>
          <a:xfrm>
            <a:off x="732850" y="3414225"/>
            <a:ext cx="31485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SEO Friendly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2"/>
          <p:cNvSpPr txBox="1"/>
          <p:nvPr>
            <p:ph idx="4294967295" type="ctrTitle"/>
          </p:nvPr>
        </p:nvSpPr>
        <p:spPr>
          <a:xfrm>
            <a:off x="5546675" y="1252675"/>
            <a:ext cx="7986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+1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38" name="Google Shape;238;p22"/>
          <p:cNvSpPr txBox="1"/>
          <p:nvPr>
            <p:ph idx="4294967295" type="ctrTitle"/>
          </p:nvPr>
        </p:nvSpPr>
        <p:spPr>
          <a:xfrm>
            <a:off x="7555675" y="1252675"/>
            <a:ext cx="7986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</a:rPr>
              <a:t>+2</a:t>
            </a:r>
            <a:endParaRPr sz="1800">
              <a:solidFill>
                <a:srgbClr val="00FF00"/>
              </a:solidFill>
            </a:endParaRPr>
          </a:p>
        </p:txBody>
      </p:sp>
      <p:sp>
        <p:nvSpPr>
          <p:cNvPr id="239" name="Google Shape;239;p22"/>
          <p:cNvSpPr txBox="1"/>
          <p:nvPr>
            <p:ph idx="4294967295" type="ctrTitle"/>
          </p:nvPr>
        </p:nvSpPr>
        <p:spPr>
          <a:xfrm>
            <a:off x="5617775" y="1840825"/>
            <a:ext cx="3675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0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40" name="Google Shape;240;p22"/>
          <p:cNvSpPr txBox="1"/>
          <p:nvPr>
            <p:ph idx="4294967295" type="ctrTitle"/>
          </p:nvPr>
        </p:nvSpPr>
        <p:spPr>
          <a:xfrm>
            <a:off x="5564200" y="2649825"/>
            <a:ext cx="4209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+1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41" name="Google Shape;241;p22"/>
          <p:cNvSpPr txBox="1"/>
          <p:nvPr>
            <p:ph idx="4294967295" type="ctrTitle"/>
          </p:nvPr>
        </p:nvSpPr>
        <p:spPr>
          <a:xfrm>
            <a:off x="5638275" y="3380725"/>
            <a:ext cx="4209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+1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42" name="Google Shape;242;p22"/>
          <p:cNvSpPr txBox="1"/>
          <p:nvPr>
            <p:ph idx="4294967295" type="ctrTitle"/>
          </p:nvPr>
        </p:nvSpPr>
        <p:spPr>
          <a:xfrm>
            <a:off x="7595850" y="1910700"/>
            <a:ext cx="7986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</a:rPr>
              <a:t>+2</a:t>
            </a:r>
            <a:endParaRPr sz="1800">
              <a:solidFill>
                <a:srgbClr val="00FF00"/>
              </a:solidFill>
            </a:endParaRPr>
          </a:p>
        </p:txBody>
      </p:sp>
      <p:sp>
        <p:nvSpPr>
          <p:cNvPr id="243" name="Google Shape;243;p22"/>
          <p:cNvSpPr txBox="1"/>
          <p:nvPr>
            <p:ph idx="4294967295" type="ctrTitle"/>
          </p:nvPr>
        </p:nvSpPr>
        <p:spPr>
          <a:xfrm>
            <a:off x="7595850" y="2649825"/>
            <a:ext cx="7986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</a:rPr>
              <a:t>+2</a:t>
            </a:r>
            <a:endParaRPr sz="1800">
              <a:solidFill>
                <a:srgbClr val="00FF00"/>
              </a:solidFill>
            </a:endParaRPr>
          </a:p>
        </p:txBody>
      </p:sp>
      <p:sp>
        <p:nvSpPr>
          <p:cNvPr id="244" name="Google Shape;244;p22"/>
          <p:cNvSpPr txBox="1"/>
          <p:nvPr>
            <p:ph idx="4294967295" type="ctrTitle"/>
          </p:nvPr>
        </p:nvSpPr>
        <p:spPr>
          <a:xfrm>
            <a:off x="7663700" y="3395575"/>
            <a:ext cx="7986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</a:rPr>
              <a:t>+1</a:t>
            </a:r>
            <a:endParaRPr sz="18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/>
          <p:nvPr/>
        </p:nvSpPr>
        <p:spPr>
          <a:xfrm>
            <a:off x="295650" y="3057488"/>
            <a:ext cx="8334000" cy="909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3"/>
          <p:cNvSpPr/>
          <p:nvPr/>
        </p:nvSpPr>
        <p:spPr>
          <a:xfrm>
            <a:off x="0" y="-13675"/>
            <a:ext cx="9144000" cy="123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3"/>
          <p:cNvSpPr/>
          <p:nvPr/>
        </p:nvSpPr>
        <p:spPr>
          <a:xfrm>
            <a:off x="405000" y="1188550"/>
            <a:ext cx="8334000" cy="909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3"/>
          <p:cNvSpPr txBox="1"/>
          <p:nvPr>
            <p:ph idx="4294967295" type="ctrTitle"/>
          </p:nvPr>
        </p:nvSpPr>
        <p:spPr>
          <a:xfrm>
            <a:off x="654225" y="631925"/>
            <a:ext cx="8084700" cy="34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E3E40"/>
                </a:solidFill>
              </a:rPr>
              <a:t>Setup your WordPress Development  via:</a:t>
            </a:r>
            <a:endParaRPr sz="1900">
              <a:solidFill>
                <a:srgbClr val="3E3E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E3E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</a:rPr>
              <a:t>Docker [tutorial below]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</a:rPr>
              <a:t>Link later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E3E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E3E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E3E40"/>
                </a:solidFill>
              </a:rPr>
              <a:t>Or</a:t>
            </a:r>
            <a:endParaRPr sz="1900">
              <a:solidFill>
                <a:srgbClr val="3E3E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E3E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E3E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</a:rPr>
              <a:t>XAMPP [tutorial below]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FFFFFF"/>
                </a:solidFill>
                <a:hlinkClick r:id="rId3"/>
              </a:rPr>
              <a:t>http://www.bookwormhead.com/how-to-setup-wordpress-offline-site/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53" name="Google Shape;253;p23"/>
          <p:cNvSpPr/>
          <p:nvPr/>
        </p:nvSpPr>
        <p:spPr>
          <a:xfrm>
            <a:off x="7339950" y="720250"/>
            <a:ext cx="1058400" cy="1043100"/>
          </a:xfrm>
          <a:prstGeom prst="ellipse">
            <a:avLst/>
          </a:prstGeom>
          <a:solidFill>
            <a:srgbClr val="98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3"/>
          <p:cNvSpPr txBox="1"/>
          <p:nvPr/>
        </p:nvSpPr>
        <p:spPr>
          <a:xfrm>
            <a:off x="7041300" y="936400"/>
            <a:ext cx="16557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Best for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Advanced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5" name="Google Shape;255;p23"/>
          <p:cNvSpPr txBox="1"/>
          <p:nvPr/>
        </p:nvSpPr>
        <p:spPr>
          <a:xfrm>
            <a:off x="716250" y="4316825"/>
            <a:ext cx="73266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This will not be discuss but you can check the link above for tutorial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7492350" y="2423100"/>
            <a:ext cx="1058400" cy="10431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3"/>
          <p:cNvSpPr txBox="1"/>
          <p:nvPr/>
        </p:nvSpPr>
        <p:spPr>
          <a:xfrm>
            <a:off x="7193700" y="2658488"/>
            <a:ext cx="16557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Best for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Beginners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/>
          <p:nvPr/>
        </p:nvSpPr>
        <p:spPr>
          <a:xfrm>
            <a:off x="0" y="-13675"/>
            <a:ext cx="9144000" cy="123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4"/>
          <p:cNvSpPr txBox="1"/>
          <p:nvPr>
            <p:ph idx="4294967295" type="ctrTitle"/>
          </p:nvPr>
        </p:nvSpPr>
        <p:spPr>
          <a:xfrm>
            <a:off x="502425" y="764675"/>
            <a:ext cx="4314300" cy="13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</a:rPr>
              <a:t>LET’S START BUILDING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64" name="Google Shape;2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7950" y="207063"/>
            <a:ext cx="2952018" cy="4729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9013" y="2129500"/>
            <a:ext cx="1961125" cy="18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/>
          <p:nvPr/>
        </p:nvSpPr>
        <p:spPr>
          <a:xfrm>
            <a:off x="610700" y="4126575"/>
            <a:ext cx="7872000" cy="6036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"/>
          <p:cNvSpPr/>
          <p:nvPr/>
        </p:nvSpPr>
        <p:spPr>
          <a:xfrm>
            <a:off x="610700" y="1978725"/>
            <a:ext cx="8076300" cy="8778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5"/>
          <p:cNvSpPr/>
          <p:nvPr/>
        </p:nvSpPr>
        <p:spPr>
          <a:xfrm>
            <a:off x="0" y="-13675"/>
            <a:ext cx="9144000" cy="123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5"/>
          <p:cNvSpPr txBox="1"/>
          <p:nvPr>
            <p:ph idx="4294967295" type="ctrTitle"/>
          </p:nvPr>
        </p:nvSpPr>
        <p:spPr>
          <a:xfrm>
            <a:off x="614475" y="378375"/>
            <a:ext cx="7968000" cy="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</a:rPr>
              <a:t>FontAwesome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4" name="Google Shape;274;p25"/>
          <p:cNvSpPr txBox="1"/>
          <p:nvPr>
            <p:ph idx="4294967295" type="ctrTitle"/>
          </p:nvPr>
        </p:nvSpPr>
        <p:spPr>
          <a:xfrm>
            <a:off x="636000" y="3321750"/>
            <a:ext cx="7872000" cy="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</a:rPr>
              <a:t>Go to WordPress dashboard &gt; Widget &gt; Menu &gt; Add the inline html code on Navigation Label</a:t>
            </a:r>
            <a:endParaRPr sz="1600">
              <a:solidFill>
                <a:srgbClr val="666666"/>
              </a:solidFill>
            </a:endParaRPr>
          </a:p>
        </p:txBody>
      </p:sp>
      <p:sp>
        <p:nvSpPr>
          <p:cNvPr id="275" name="Google Shape;275;p25"/>
          <p:cNvSpPr txBox="1"/>
          <p:nvPr>
            <p:ph idx="4294967295" type="ctrTitle"/>
          </p:nvPr>
        </p:nvSpPr>
        <p:spPr>
          <a:xfrm>
            <a:off x="790550" y="2063025"/>
            <a:ext cx="7717500" cy="6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&lt;link rel="stylesheet" href="path/to/font-awesome/css/font-awesome.min.css"&gt;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76" name="Google Shape;276;p25"/>
          <p:cNvSpPr txBox="1"/>
          <p:nvPr>
            <p:ph idx="4294967295" type="ctrTitle"/>
          </p:nvPr>
        </p:nvSpPr>
        <p:spPr>
          <a:xfrm>
            <a:off x="692625" y="4205850"/>
            <a:ext cx="4057800" cy="4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&lt;i class="fas fa-calculator"&gt;&lt;/i&gt;</a:t>
            </a:r>
            <a:r>
              <a:rPr lang="en" sz="1600">
                <a:solidFill>
                  <a:srgbClr val="FFFFFF"/>
                </a:solidFill>
              </a:rPr>
              <a:t> 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77" name="Google Shape;277;p25"/>
          <p:cNvSpPr txBox="1"/>
          <p:nvPr>
            <p:ph idx="4294967295" type="ctrTitle"/>
          </p:nvPr>
        </p:nvSpPr>
        <p:spPr>
          <a:xfrm>
            <a:off x="538275" y="1550650"/>
            <a:ext cx="8313300" cy="6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</a:rPr>
              <a:t>Inject the fontawesome CDN on your Divi &gt; Theme Options &gt; integration </a:t>
            </a:r>
            <a:endParaRPr sz="1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"/>
          <p:cNvSpPr/>
          <p:nvPr/>
        </p:nvSpPr>
        <p:spPr>
          <a:xfrm>
            <a:off x="0" y="-13675"/>
            <a:ext cx="9144000" cy="123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6"/>
          <p:cNvSpPr txBox="1"/>
          <p:nvPr>
            <p:ph idx="4294967295" type="ctrTitle"/>
          </p:nvPr>
        </p:nvSpPr>
        <p:spPr>
          <a:xfrm>
            <a:off x="780700" y="541125"/>
            <a:ext cx="6656400" cy="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</a:rPr>
              <a:t>Echoing the Divi layout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4" name="Google Shape;284;p26"/>
          <p:cNvSpPr txBox="1"/>
          <p:nvPr>
            <p:ph idx="4294967295" type="ctrTitle"/>
          </p:nvPr>
        </p:nvSpPr>
        <p:spPr>
          <a:xfrm>
            <a:off x="918400" y="1684225"/>
            <a:ext cx="7036200" cy="29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AutoNum type="arabicPeriod"/>
            </a:pPr>
            <a:r>
              <a:rPr lang="en" sz="1600">
                <a:solidFill>
                  <a:srgbClr val="666666"/>
                </a:solidFill>
              </a:rPr>
              <a:t>Please make sure you install a child theme to avoid losing changes every time there’s new update available in Divi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AutoNum type="arabicPeriod"/>
            </a:pPr>
            <a:r>
              <a:rPr lang="en" sz="1600">
                <a:solidFill>
                  <a:srgbClr val="666666"/>
                </a:solidFill>
              </a:rPr>
              <a:t>Copy the php file in the child theme e.g </a:t>
            </a:r>
            <a:r>
              <a:rPr b="1" lang="en" sz="1600">
                <a:solidFill>
                  <a:srgbClr val="666666"/>
                </a:solidFill>
              </a:rPr>
              <a:t>page.php</a:t>
            </a:r>
            <a:r>
              <a:rPr lang="en" sz="1600">
                <a:solidFill>
                  <a:srgbClr val="666666"/>
                </a:solidFill>
              </a:rPr>
              <a:t> and add the echo the Divi layout do_shortcode hook</a:t>
            </a:r>
            <a:br>
              <a:rPr lang="en" sz="1600">
                <a:solidFill>
                  <a:srgbClr val="666666"/>
                </a:solidFill>
              </a:rPr>
            </a:br>
            <a:br>
              <a:rPr lang="en" sz="1600">
                <a:solidFill>
                  <a:srgbClr val="666666"/>
                </a:solidFill>
              </a:rPr>
            </a:br>
            <a:endParaRPr sz="1200">
              <a:solidFill>
                <a:srgbClr val="FFFFFF"/>
              </a:solidFill>
              <a:highlight>
                <a:srgbClr val="23282D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</a:rPr>
              <a:t>&lt;?php echo do_shortcode('[et_pb_section global_module="</a:t>
            </a:r>
            <a:r>
              <a:rPr b="1" lang="en" sz="1600">
                <a:solidFill>
                  <a:srgbClr val="666666"/>
                </a:solidFill>
              </a:rPr>
              <a:t>000</a:t>
            </a:r>
            <a:r>
              <a:rPr lang="en" sz="1600">
                <a:solidFill>
                  <a:srgbClr val="666666"/>
                </a:solidFill>
              </a:rPr>
              <a:t>"][/et_pb_section]'); ?&gt;</a:t>
            </a:r>
            <a:endParaRPr sz="1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"/>
          <p:cNvSpPr/>
          <p:nvPr/>
        </p:nvSpPr>
        <p:spPr>
          <a:xfrm>
            <a:off x="0" y="-13675"/>
            <a:ext cx="9144000" cy="123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7"/>
          <p:cNvSpPr txBox="1"/>
          <p:nvPr>
            <p:ph idx="4294967295" type="ctrTitle"/>
          </p:nvPr>
        </p:nvSpPr>
        <p:spPr>
          <a:xfrm>
            <a:off x="3040550" y="617500"/>
            <a:ext cx="3559800" cy="4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rPr>
              <a:t>Repository: mysite v1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291" name="Google Shape;2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913" y="1156100"/>
            <a:ext cx="1992165" cy="16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7"/>
          <p:cNvSpPr/>
          <p:nvPr/>
        </p:nvSpPr>
        <p:spPr>
          <a:xfrm>
            <a:off x="895700" y="3623500"/>
            <a:ext cx="1614900" cy="922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7"/>
          <p:cNvSpPr/>
          <p:nvPr/>
        </p:nvSpPr>
        <p:spPr>
          <a:xfrm>
            <a:off x="3822675" y="3623500"/>
            <a:ext cx="1614900" cy="922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7"/>
          <p:cNvSpPr/>
          <p:nvPr/>
        </p:nvSpPr>
        <p:spPr>
          <a:xfrm>
            <a:off x="6749650" y="3628725"/>
            <a:ext cx="1614900" cy="922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7"/>
          <p:cNvSpPr txBox="1"/>
          <p:nvPr/>
        </p:nvSpPr>
        <p:spPr>
          <a:xfrm>
            <a:off x="1065350" y="3915250"/>
            <a:ext cx="12756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Developer 1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" name="Google Shape;296;p27"/>
          <p:cNvSpPr txBox="1"/>
          <p:nvPr/>
        </p:nvSpPr>
        <p:spPr>
          <a:xfrm>
            <a:off x="4060200" y="3915250"/>
            <a:ext cx="12756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Developer 2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7" name="Google Shape;297;p27"/>
          <p:cNvSpPr txBox="1"/>
          <p:nvPr/>
        </p:nvSpPr>
        <p:spPr>
          <a:xfrm>
            <a:off x="6919300" y="3844275"/>
            <a:ext cx="12756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Developer 3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8" name="Google Shape;298;p27"/>
          <p:cNvCxnSpPr/>
          <p:nvPr/>
        </p:nvCxnSpPr>
        <p:spPr>
          <a:xfrm flipH="1" rot="10800000">
            <a:off x="1452125" y="2252725"/>
            <a:ext cx="2307000" cy="118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9" name="Google Shape;299;p27"/>
          <p:cNvCxnSpPr/>
          <p:nvPr/>
        </p:nvCxnSpPr>
        <p:spPr>
          <a:xfrm rot="10800000">
            <a:off x="5050600" y="2127525"/>
            <a:ext cx="2277900" cy="1425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0" name="Google Shape;300;p27"/>
          <p:cNvCxnSpPr>
            <a:stCxn id="293" idx="0"/>
            <a:endCxn id="291" idx="2"/>
          </p:cNvCxnSpPr>
          <p:nvPr/>
        </p:nvCxnSpPr>
        <p:spPr>
          <a:xfrm rot="10800000">
            <a:off x="4571925" y="2788000"/>
            <a:ext cx="58200" cy="835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1" name="Google Shape;301;p27"/>
          <p:cNvSpPr txBox="1"/>
          <p:nvPr>
            <p:ph idx="4294967295" type="ctrTitle"/>
          </p:nvPr>
        </p:nvSpPr>
        <p:spPr>
          <a:xfrm>
            <a:off x="285000" y="199925"/>
            <a:ext cx="8623200" cy="4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E3E40"/>
                </a:solidFill>
              </a:rPr>
              <a:t>Recommendation after development: </a:t>
            </a:r>
            <a:r>
              <a:rPr lang="en" sz="1400">
                <a:solidFill>
                  <a:srgbClr val="3E3E40"/>
                </a:solidFill>
              </a:rPr>
              <a:t>Always push you version in any version control system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/>
          <p:nvPr>
            <p:ph type="ctrTitle"/>
          </p:nvPr>
        </p:nvSpPr>
        <p:spPr>
          <a:xfrm>
            <a:off x="3797825" y="1730425"/>
            <a:ext cx="5023800" cy="9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Thank You!</a:t>
            </a:r>
            <a:endParaRPr b="1"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/>
          <p:nvPr/>
        </p:nvSpPr>
        <p:spPr>
          <a:xfrm>
            <a:off x="285000" y="855175"/>
            <a:ext cx="3352200" cy="305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4"/>
          <p:cNvSpPr txBox="1"/>
          <p:nvPr>
            <p:ph type="ctrTitle"/>
          </p:nvPr>
        </p:nvSpPr>
        <p:spPr>
          <a:xfrm>
            <a:off x="4335100" y="1260000"/>
            <a:ext cx="4249500" cy="6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ABOUT ANGIE</a:t>
            </a:r>
            <a:endParaRPr b="1" sz="3000"/>
          </a:p>
        </p:txBody>
      </p:sp>
      <p:sp>
        <p:nvSpPr>
          <p:cNvPr id="142" name="Google Shape;142;p14"/>
          <p:cNvSpPr txBox="1"/>
          <p:nvPr>
            <p:ph idx="1" type="subTitle"/>
          </p:nvPr>
        </p:nvSpPr>
        <p:spPr>
          <a:xfrm>
            <a:off x="4274950" y="1814425"/>
            <a:ext cx="4369800" cy="7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Freelance 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Front-end Developer / Mother / #WordPress 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#Ethuasist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325" y="1123350"/>
            <a:ext cx="3522478" cy="317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4"/>
          <p:cNvSpPr txBox="1"/>
          <p:nvPr>
            <p:ph idx="1" type="subTitle"/>
          </p:nvPr>
        </p:nvSpPr>
        <p:spPr>
          <a:xfrm>
            <a:off x="4944175" y="2903675"/>
            <a:ext cx="31188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ookwormhead.com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4"/>
          <p:cNvSpPr/>
          <p:nvPr/>
        </p:nvSpPr>
        <p:spPr>
          <a:xfrm>
            <a:off x="4419025" y="2600475"/>
            <a:ext cx="4098300" cy="10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4800" y="3875173"/>
            <a:ext cx="341425" cy="30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4"/>
          <p:cNvSpPr txBox="1"/>
          <p:nvPr/>
        </p:nvSpPr>
        <p:spPr>
          <a:xfrm>
            <a:off x="4936375" y="3748200"/>
            <a:ext cx="29820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@anjbookworm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14"/>
          <p:cNvSpPr txBox="1"/>
          <p:nvPr>
            <p:ph idx="1" type="subTitle"/>
          </p:nvPr>
        </p:nvSpPr>
        <p:spPr>
          <a:xfrm>
            <a:off x="4954025" y="3298800"/>
            <a:ext cx="24387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Anj.bookwormhead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4800" y="3360776"/>
            <a:ext cx="341425" cy="31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9201" y="2926000"/>
            <a:ext cx="341425" cy="3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/>
          <p:nvPr/>
        </p:nvSpPr>
        <p:spPr>
          <a:xfrm>
            <a:off x="0" y="-13675"/>
            <a:ext cx="4749900" cy="51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5"/>
          <p:cNvSpPr txBox="1"/>
          <p:nvPr>
            <p:ph idx="4294967295" type="ctrTitle"/>
          </p:nvPr>
        </p:nvSpPr>
        <p:spPr>
          <a:xfrm>
            <a:off x="1606500" y="3550381"/>
            <a:ext cx="2868900" cy="10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Coding From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Scratch/Boilerplate theme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57" name="Google Shape;157;p15"/>
          <p:cNvSpPr txBox="1"/>
          <p:nvPr>
            <p:ph idx="4294967295" type="ctrTitle"/>
          </p:nvPr>
        </p:nvSpPr>
        <p:spPr>
          <a:xfrm>
            <a:off x="1639350" y="2034338"/>
            <a:ext cx="2499900" cy="14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Using a ready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made theme available in the market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0" y="-74025"/>
            <a:ext cx="4827600" cy="187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15"/>
          <p:cNvPicPr preferRelativeResize="0"/>
          <p:nvPr/>
        </p:nvPicPr>
        <p:blipFill rotWithShape="1">
          <a:blip r:embed="rId3">
            <a:alphaModFix/>
          </a:blip>
          <a:srcRect b="0" l="24771" r="18124" t="0"/>
          <a:stretch/>
        </p:blipFill>
        <p:spPr>
          <a:xfrm>
            <a:off x="4749900" y="-74025"/>
            <a:ext cx="4394075" cy="521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425" y="3650048"/>
            <a:ext cx="881568" cy="8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850" y="2130963"/>
            <a:ext cx="881574" cy="88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5"/>
          <p:cNvSpPr txBox="1"/>
          <p:nvPr>
            <p:ph idx="4294967295" type="ctrTitle"/>
          </p:nvPr>
        </p:nvSpPr>
        <p:spPr>
          <a:xfrm>
            <a:off x="515850" y="198075"/>
            <a:ext cx="3623400" cy="15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Two Ways In 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Deciding What Theme To Use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/>
          <p:nvPr/>
        </p:nvSpPr>
        <p:spPr>
          <a:xfrm>
            <a:off x="-25" y="1247625"/>
            <a:ext cx="9144000" cy="3963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4537200" y="1247625"/>
            <a:ext cx="4606800" cy="3963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"/>
          <p:cNvSpPr txBox="1"/>
          <p:nvPr>
            <p:ph idx="4294967295" type="ctrTitle"/>
          </p:nvPr>
        </p:nvSpPr>
        <p:spPr>
          <a:xfrm>
            <a:off x="447850" y="388925"/>
            <a:ext cx="84429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Ready Made Themes (FREE or Premium)</a:t>
            </a:r>
            <a:endParaRPr b="1" sz="3000">
              <a:solidFill>
                <a:srgbClr val="000000"/>
              </a:solidFill>
            </a:endParaRPr>
          </a:p>
        </p:txBody>
      </p:sp>
      <p:sp>
        <p:nvSpPr>
          <p:cNvPr id="170" name="Google Shape;170;p16"/>
          <p:cNvSpPr txBox="1"/>
          <p:nvPr>
            <p:ph idx="4294967295" type="ctrTitle"/>
          </p:nvPr>
        </p:nvSpPr>
        <p:spPr>
          <a:xfrm>
            <a:off x="4685075" y="1347225"/>
            <a:ext cx="2535900" cy="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Cons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71" name="Google Shape;171;p16"/>
          <p:cNvSpPr txBox="1"/>
          <p:nvPr>
            <p:ph idx="4294967295" type="ctrTitle"/>
          </p:nvPr>
        </p:nvSpPr>
        <p:spPr>
          <a:xfrm>
            <a:off x="4919875" y="2142125"/>
            <a:ext cx="3614400" cy="21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Unnecessary inline-style, css and functionality that you don't necessarily need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Updates Issues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Uniqueness/Originality</a:t>
            </a:r>
            <a:endParaRPr sz="1600"/>
          </a:p>
        </p:txBody>
      </p:sp>
      <p:sp>
        <p:nvSpPr>
          <p:cNvPr id="172" name="Google Shape;172;p16"/>
          <p:cNvSpPr txBox="1"/>
          <p:nvPr/>
        </p:nvSpPr>
        <p:spPr>
          <a:xfrm>
            <a:off x="6078625" y="5586625"/>
            <a:ext cx="47187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By Choosing The Right Theme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Shorter Development Time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Low Price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COding knowledge is not require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Huge selection of themes in the market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Cons: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Unncessary inline-style, css and functionality that you don't necessarily need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Updates Issues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Optimization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Warranty and support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Uniqueness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16"/>
          <p:cNvSpPr txBox="1"/>
          <p:nvPr>
            <p:ph idx="4294967295" type="ctrTitle"/>
          </p:nvPr>
        </p:nvSpPr>
        <p:spPr>
          <a:xfrm>
            <a:off x="381825" y="1423425"/>
            <a:ext cx="25359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Pros</a:t>
            </a:r>
            <a:endParaRPr b="1"/>
          </a:p>
        </p:txBody>
      </p:sp>
      <p:sp>
        <p:nvSpPr>
          <p:cNvPr id="174" name="Google Shape;174;p16"/>
          <p:cNvSpPr txBox="1"/>
          <p:nvPr>
            <p:ph idx="4294967295" type="ctrTitle"/>
          </p:nvPr>
        </p:nvSpPr>
        <p:spPr>
          <a:xfrm>
            <a:off x="585600" y="2058525"/>
            <a:ext cx="3849300" cy="23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Expedite Your WordPress Development Process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Coding knowledge is not require</a:t>
            </a:r>
            <a:endParaRPr sz="14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FREE or less expensive</a:t>
            </a:r>
            <a:endParaRPr sz="14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Huge selection of themes 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in the market</a:t>
            </a:r>
            <a:endParaRPr sz="14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9FAFE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>
            <p:ph idx="4294967295" type="ctrTitle"/>
          </p:nvPr>
        </p:nvSpPr>
        <p:spPr>
          <a:xfrm>
            <a:off x="2198550" y="80825"/>
            <a:ext cx="67740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Recommended Themes</a:t>
            </a:r>
            <a:endParaRPr b="1" sz="3000">
              <a:solidFill>
                <a:srgbClr val="000000"/>
              </a:solidFill>
            </a:endParaRPr>
          </a:p>
        </p:txBody>
      </p:sp>
      <p:pic>
        <p:nvPicPr>
          <p:cNvPr id="180" name="Google Shape;1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4125"/>
            <a:ext cx="9143999" cy="338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6875" y="4047700"/>
            <a:ext cx="951650" cy="95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1625" y="4047700"/>
            <a:ext cx="951650" cy="95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2750" y="4047700"/>
            <a:ext cx="951650" cy="95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825" y="4047700"/>
            <a:ext cx="905325" cy="9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87300" y="4047700"/>
            <a:ext cx="951650" cy="9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/>
          <p:nvPr/>
        </p:nvSpPr>
        <p:spPr>
          <a:xfrm>
            <a:off x="-25" y="1247625"/>
            <a:ext cx="9144000" cy="3963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4537200" y="1247625"/>
            <a:ext cx="4606800" cy="3963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"/>
          <p:cNvSpPr txBox="1"/>
          <p:nvPr>
            <p:ph idx="4294967295" type="ctrTitle"/>
          </p:nvPr>
        </p:nvSpPr>
        <p:spPr>
          <a:xfrm>
            <a:off x="450975" y="388925"/>
            <a:ext cx="86736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Using Boilerplate (Coding From Scratch)</a:t>
            </a:r>
            <a:endParaRPr b="1" sz="3000">
              <a:solidFill>
                <a:srgbClr val="000000"/>
              </a:solidFill>
            </a:endParaRPr>
          </a:p>
        </p:txBody>
      </p:sp>
      <p:sp>
        <p:nvSpPr>
          <p:cNvPr id="193" name="Google Shape;193;p18"/>
          <p:cNvSpPr txBox="1"/>
          <p:nvPr>
            <p:ph idx="4294967295" type="ctrTitle"/>
          </p:nvPr>
        </p:nvSpPr>
        <p:spPr>
          <a:xfrm>
            <a:off x="4685075" y="1347225"/>
            <a:ext cx="2535900" cy="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Cons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94" name="Google Shape;194;p18"/>
          <p:cNvSpPr txBox="1"/>
          <p:nvPr>
            <p:ph idx="4294967295" type="ctrTitle"/>
          </p:nvPr>
        </p:nvSpPr>
        <p:spPr>
          <a:xfrm>
            <a:off x="4919875" y="2142125"/>
            <a:ext cx="3902400" cy="21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You need to familiar WordPress codex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Require coding knowledge at least html, css and php specifically WordPress codex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You need to code from scratch </a:t>
            </a:r>
            <a:endParaRPr sz="1600"/>
          </a:p>
        </p:txBody>
      </p:sp>
      <p:sp>
        <p:nvSpPr>
          <p:cNvPr id="195" name="Google Shape;195;p18"/>
          <p:cNvSpPr txBox="1"/>
          <p:nvPr/>
        </p:nvSpPr>
        <p:spPr>
          <a:xfrm>
            <a:off x="6078625" y="5586625"/>
            <a:ext cx="47187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By Choosing The Right Theme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Shorter Development Time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Low Price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COding knowledge is not require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Huge selection of themes in the market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Cons: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Unncessary inline-style, css and functionality that you don't necessarily need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Updates Issues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Optimization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Warranty and support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Uniqueness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18"/>
          <p:cNvSpPr txBox="1"/>
          <p:nvPr>
            <p:ph idx="4294967295" type="ctrTitle"/>
          </p:nvPr>
        </p:nvSpPr>
        <p:spPr>
          <a:xfrm>
            <a:off x="381825" y="1423425"/>
            <a:ext cx="25359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Pros</a:t>
            </a:r>
            <a:endParaRPr b="1"/>
          </a:p>
        </p:txBody>
      </p:sp>
      <p:sp>
        <p:nvSpPr>
          <p:cNvPr id="197" name="Google Shape;197;p18"/>
          <p:cNvSpPr txBox="1"/>
          <p:nvPr>
            <p:ph idx="4294967295" type="ctrTitle"/>
          </p:nvPr>
        </p:nvSpPr>
        <p:spPr>
          <a:xfrm>
            <a:off x="585600" y="2058525"/>
            <a:ext cx="3431400" cy="23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Supports front-end framework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Supports backend framework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There’s no bells and whistles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Liteweight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402" y="674925"/>
            <a:ext cx="7541651" cy="44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9"/>
          <p:cNvSpPr txBox="1"/>
          <p:nvPr>
            <p:ph idx="4294967295" type="ctrTitle"/>
          </p:nvPr>
        </p:nvSpPr>
        <p:spPr>
          <a:xfrm>
            <a:off x="1463700" y="191625"/>
            <a:ext cx="76965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Recommended Boilerplate theme</a:t>
            </a:r>
            <a:endParaRPr b="1" sz="3000">
              <a:solidFill>
                <a:schemeClr val="dk1"/>
              </a:solidFill>
            </a:endParaRPr>
          </a:p>
        </p:txBody>
      </p:sp>
      <p:pic>
        <p:nvPicPr>
          <p:cNvPr id="204" name="Google Shape;2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2845" y="2041313"/>
            <a:ext cx="3136555" cy="131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/>
          <p:nvPr>
            <p:ph type="ctrTitle"/>
          </p:nvPr>
        </p:nvSpPr>
        <p:spPr>
          <a:xfrm>
            <a:off x="3536075" y="1625850"/>
            <a:ext cx="5023800" cy="9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Scenario</a:t>
            </a:r>
            <a:endParaRPr b="1" sz="4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8F8F8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/>
          <p:nvPr/>
        </p:nvSpPr>
        <p:spPr>
          <a:xfrm>
            <a:off x="493425" y="120525"/>
            <a:ext cx="2078400" cy="617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1"/>
          <p:cNvSpPr txBox="1"/>
          <p:nvPr>
            <p:ph idx="4294967295" type="ctrTitle"/>
          </p:nvPr>
        </p:nvSpPr>
        <p:spPr>
          <a:xfrm>
            <a:off x="593700" y="178425"/>
            <a:ext cx="16341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</a:rPr>
              <a:t>Client ABC</a:t>
            </a:r>
            <a:endParaRPr b="1" sz="2000">
              <a:solidFill>
                <a:srgbClr val="FFFFFF"/>
              </a:solidFill>
            </a:endParaRPr>
          </a:p>
        </p:txBody>
      </p:sp>
      <p:sp>
        <p:nvSpPr>
          <p:cNvPr id="216" name="Google Shape;216;p21"/>
          <p:cNvSpPr txBox="1"/>
          <p:nvPr>
            <p:ph idx="4294967295" type="ctrTitle"/>
          </p:nvPr>
        </p:nvSpPr>
        <p:spPr>
          <a:xfrm>
            <a:off x="493425" y="890325"/>
            <a:ext cx="4799700" cy="3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What He Needs</a:t>
            </a:r>
            <a:endParaRPr b="1"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Header &amp; CTA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Global hero banner with dynamic title and cta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2 column layout calculator with text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List of recent blogs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Full width text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Footers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Prototype Source: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http://bit.ly/2MPqfLb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2725" y="207050"/>
            <a:ext cx="2952018" cy="4729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